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74" r:id="rId3"/>
    <p:sldId id="270" r:id="rId4"/>
    <p:sldId id="271" r:id="rId5"/>
    <p:sldId id="258" r:id="rId6"/>
    <p:sldId id="269" r:id="rId7"/>
    <p:sldId id="272" r:id="rId8"/>
    <p:sldId id="264" r:id="rId9"/>
    <p:sldId id="268" r:id="rId1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28"/>
  </p:normalViewPr>
  <p:slideViewPr>
    <p:cSldViewPr snapToGrid="0" snapToObjects="1" showGuides="1">
      <p:cViewPr varScale="1">
        <p:scale>
          <a:sx n="65" d="100"/>
          <a:sy n="65" d="100"/>
        </p:scale>
        <p:origin x="700"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E858D2CA-81AC-4F42-A1DC-CA12A02759CC}"/>
              </a:ext>
            </a:extLst>
          </p:cNvPr>
          <p:cNvSpPr>
            <a:spLocks noGrp="1"/>
          </p:cNvSpPr>
          <p:nvPr>
            <p:ph type="dt" sz="half" idx="10"/>
          </p:nvPr>
        </p:nvSpPr>
        <p:spPr/>
        <p:txBody>
          <a:bodyPr/>
          <a:lstStyle>
            <a:lvl1pPr>
              <a:defRPr>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5914FBEA-E7D3-B948-9460-6805232F8466}" type="datetimeFigureOut">
              <a:rPr lang="fi-FI" smtClean="0"/>
              <a:pPr/>
              <a:t>16.12.2022</a:t>
            </a:fld>
            <a:endParaRPr lang="fi-FI"/>
          </a:p>
        </p:txBody>
      </p:sp>
      <p:sp>
        <p:nvSpPr>
          <p:cNvPr id="5" name="Alatunnisteen paikkamerkki 4">
            <a:extLst>
              <a:ext uri="{FF2B5EF4-FFF2-40B4-BE49-F238E27FC236}">
                <a16:creationId xmlns:a16="http://schemas.microsoft.com/office/drawing/2014/main" id="{D39FDAEA-2621-284C-8C94-FE7947E689CE}"/>
              </a:ext>
            </a:extLst>
          </p:cNvPr>
          <p:cNvSpPr>
            <a:spLocks noGrp="1"/>
          </p:cNvSpPr>
          <p:nvPr>
            <p:ph type="ftr" sz="quarter" idx="11"/>
          </p:nvPr>
        </p:nvSpPr>
        <p:spPr/>
        <p:txBody>
          <a:bodyPr/>
          <a:lstStyle>
            <a:lvl1pPr>
              <a:defRPr>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endParaRPr lang="fi-FI"/>
          </a:p>
        </p:txBody>
      </p:sp>
      <p:sp>
        <p:nvSpPr>
          <p:cNvPr id="2" name="Otsikko 1">
            <a:extLst>
              <a:ext uri="{FF2B5EF4-FFF2-40B4-BE49-F238E27FC236}">
                <a16:creationId xmlns:a16="http://schemas.microsoft.com/office/drawing/2014/main" id="{35C1FBC4-1045-C540-92A5-0D655EFA1870}"/>
              </a:ext>
            </a:extLst>
          </p:cNvPr>
          <p:cNvSpPr>
            <a:spLocks noGrp="1"/>
          </p:cNvSpPr>
          <p:nvPr>
            <p:ph type="ctrTitle"/>
          </p:nvPr>
        </p:nvSpPr>
        <p:spPr>
          <a:xfrm>
            <a:off x="402211" y="790575"/>
            <a:ext cx="9144000" cy="2387600"/>
          </a:xfrm>
        </p:spPr>
        <p:txBody>
          <a:bodyPr anchor="b">
            <a:normAutofit/>
          </a:bodyPr>
          <a:lstStyle>
            <a:lvl1pPr algn="l">
              <a:defRPr sz="4000" u="sng"/>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27EEBB2C-A008-1647-ADA5-B8AB293A9190}"/>
              </a:ext>
            </a:extLst>
          </p:cNvPr>
          <p:cNvSpPr>
            <a:spLocks noGrp="1"/>
          </p:cNvSpPr>
          <p:nvPr>
            <p:ph type="subTitle" idx="1"/>
          </p:nvPr>
        </p:nvSpPr>
        <p:spPr>
          <a:xfrm>
            <a:off x="402211" y="3362325"/>
            <a:ext cx="9144000" cy="1655762"/>
          </a:xfrm>
        </p:spPr>
        <p:txBody>
          <a:bodyPr>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6" name="Dian numeron paikkamerkki 5">
            <a:extLst>
              <a:ext uri="{FF2B5EF4-FFF2-40B4-BE49-F238E27FC236}">
                <a16:creationId xmlns:a16="http://schemas.microsoft.com/office/drawing/2014/main" id="{4039A90E-463D-6B4E-9CEA-695C49BEF6FB}"/>
              </a:ext>
            </a:extLst>
          </p:cNvPr>
          <p:cNvSpPr>
            <a:spLocks noGrp="1"/>
          </p:cNvSpPr>
          <p:nvPr>
            <p:ph type="sldNum" sz="quarter" idx="12"/>
          </p:nvPr>
        </p:nvSpPr>
        <p:spPr/>
        <p:txBody>
          <a:bodyPr/>
          <a:lstStyle>
            <a:lvl1pPr>
              <a:defRPr>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BD957716-AF1E-F941-9042-99AF730AA399}" type="slidenum">
              <a:rPr lang="fi-FI" smtClean="0"/>
              <a:pPr/>
              <a:t>‹#›</a:t>
            </a:fld>
            <a:endParaRPr lang="fi-FI"/>
          </a:p>
        </p:txBody>
      </p:sp>
    </p:spTree>
    <p:extLst>
      <p:ext uri="{BB962C8B-B14F-4D97-AF65-F5344CB8AC3E}">
        <p14:creationId xmlns:p14="http://schemas.microsoft.com/office/powerpoint/2010/main" val="1842869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179C14-DB37-284C-8513-7A0224EE0E2B}"/>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B2EFDF39-C865-4040-AE8B-267B39B66757}"/>
              </a:ext>
            </a:extLst>
          </p:cNvPr>
          <p:cNvSpPr>
            <a:spLocks noGrp="1"/>
          </p:cNvSpPr>
          <p:nvPr>
            <p:ph type="body" orient="vert" idx="1"/>
          </p:nvPr>
        </p:nvSpPr>
        <p:spPr/>
        <p:txBody>
          <a:bodyPr vert="eaVert"/>
          <a:lstStyle/>
          <a:p>
            <a:r>
              <a:rPr lang="fi-FI"/>
              <a:t>Muokkaa tekstin perustyylejä
toinen taso
kolmas taso
neljäs taso
viides taso</a:t>
            </a:r>
          </a:p>
        </p:txBody>
      </p:sp>
      <p:sp>
        <p:nvSpPr>
          <p:cNvPr id="4" name="Päivämäärän paikkamerkki 3">
            <a:extLst>
              <a:ext uri="{FF2B5EF4-FFF2-40B4-BE49-F238E27FC236}">
                <a16:creationId xmlns:a16="http://schemas.microsoft.com/office/drawing/2014/main" id="{AD589910-41FE-634E-BD26-4CB5CA8EB9FD}"/>
              </a:ext>
            </a:extLst>
          </p:cNvPr>
          <p:cNvSpPr>
            <a:spLocks noGrp="1"/>
          </p:cNvSpPr>
          <p:nvPr>
            <p:ph type="dt" sz="half" idx="10"/>
          </p:nvPr>
        </p:nvSpPr>
        <p:spPr/>
        <p:txBody>
          <a:bodyPr/>
          <a:lstStyle/>
          <a:p>
            <a:fld id="{5914FBEA-E7D3-B948-9460-6805232F8466}" type="datetimeFigureOut">
              <a:rPr lang="fi-FI" smtClean="0"/>
              <a:t>16.12.2022</a:t>
            </a:fld>
            <a:endParaRPr lang="fi-FI"/>
          </a:p>
        </p:txBody>
      </p:sp>
      <p:sp>
        <p:nvSpPr>
          <p:cNvPr id="5" name="Alatunnisteen paikkamerkki 4">
            <a:extLst>
              <a:ext uri="{FF2B5EF4-FFF2-40B4-BE49-F238E27FC236}">
                <a16:creationId xmlns:a16="http://schemas.microsoft.com/office/drawing/2014/main" id="{762859E3-BF29-F54C-9500-528EDB7F6AA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88EFC1D-D34D-8240-BF1B-509EB1BFBDE0}"/>
              </a:ext>
            </a:extLst>
          </p:cNvPr>
          <p:cNvSpPr>
            <a:spLocks noGrp="1"/>
          </p:cNvSpPr>
          <p:nvPr>
            <p:ph type="sldNum" sz="quarter" idx="12"/>
          </p:nvPr>
        </p:nvSpPr>
        <p:spPr/>
        <p:txBody>
          <a:bodyPr/>
          <a:lstStyle/>
          <a:p>
            <a:fld id="{BD957716-AF1E-F941-9042-99AF730AA399}" type="slidenum">
              <a:rPr lang="fi-FI" smtClean="0"/>
              <a:t>‹#›</a:t>
            </a:fld>
            <a:endParaRPr lang="fi-FI"/>
          </a:p>
        </p:txBody>
      </p:sp>
    </p:spTree>
    <p:extLst>
      <p:ext uri="{BB962C8B-B14F-4D97-AF65-F5344CB8AC3E}">
        <p14:creationId xmlns:p14="http://schemas.microsoft.com/office/powerpoint/2010/main" val="946353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2A851B90-4051-0448-8DC8-2C796FC0483C}"/>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B32709F2-7C47-424C-98A2-B1D45F1D0DDC}"/>
              </a:ext>
            </a:extLst>
          </p:cNvPr>
          <p:cNvSpPr>
            <a:spLocks noGrp="1"/>
          </p:cNvSpPr>
          <p:nvPr>
            <p:ph type="body" orient="vert" idx="1"/>
          </p:nvPr>
        </p:nvSpPr>
        <p:spPr>
          <a:xfrm>
            <a:off x="838200" y="365125"/>
            <a:ext cx="7734300" cy="5811838"/>
          </a:xfrm>
        </p:spPr>
        <p:txBody>
          <a:bodyPr vert="eaVert"/>
          <a:lstStyle/>
          <a:p>
            <a:r>
              <a:rPr lang="fi-FI"/>
              <a:t>Muokkaa tekstin perustyylejä
toinen taso
kolmas taso
neljäs taso
viides taso</a:t>
            </a:r>
          </a:p>
        </p:txBody>
      </p:sp>
      <p:sp>
        <p:nvSpPr>
          <p:cNvPr id="4" name="Päivämäärän paikkamerkki 3">
            <a:extLst>
              <a:ext uri="{FF2B5EF4-FFF2-40B4-BE49-F238E27FC236}">
                <a16:creationId xmlns:a16="http://schemas.microsoft.com/office/drawing/2014/main" id="{5101B905-90DD-C24C-9F62-27B00E60F058}"/>
              </a:ext>
            </a:extLst>
          </p:cNvPr>
          <p:cNvSpPr>
            <a:spLocks noGrp="1"/>
          </p:cNvSpPr>
          <p:nvPr>
            <p:ph type="dt" sz="half" idx="10"/>
          </p:nvPr>
        </p:nvSpPr>
        <p:spPr/>
        <p:txBody>
          <a:bodyPr/>
          <a:lstStyle/>
          <a:p>
            <a:fld id="{5914FBEA-E7D3-B948-9460-6805232F8466}" type="datetimeFigureOut">
              <a:rPr lang="fi-FI" smtClean="0"/>
              <a:t>16.12.2022</a:t>
            </a:fld>
            <a:endParaRPr lang="fi-FI"/>
          </a:p>
        </p:txBody>
      </p:sp>
      <p:sp>
        <p:nvSpPr>
          <p:cNvPr id="5" name="Alatunnisteen paikkamerkki 4">
            <a:extLst>
              <a:ext uri="{FF2B5EF4-FFF2-40B4-BE49-F238E27FC236}">
                <a16:creationId xmlns:a16="http://schemas.microsoft.com/office/drawing/2014/main" id="{FF8B20DB-698B-2646-A820-124CB812DE4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2AD93DD-89F9-6448-8E31-0B0D125C7374}"/>
              </a:ext>
            </a:extLst>
          </p:cNvPr>
          <p:cNvSpPr>
            <a:spLocks noGrp="1"/>
          </p:cNvSpPr>
          <p:nvPr>
            <p:ph type="sldNum" sz="quarter" idx="12"/>
          </p:nvPr>
        </p:nvSpPr>
        <p:spPr/>
        <p:txBody>
          <a:bodyPr/>
          <a:lstStyle/>
          <a:p>
            <a:fld id="{BD957716-AF1E-F941-9042-99AF730AA399}" type="slidenum">
              <a:rPr lang="fi-FI" smtClean="0"/>
              <a:t>‹#›</a:t>
            </a:fld>
            <a:endParaRPr lang="fi-FI"/>
          </a:p>
        </p:txBody>
      </p:sp>
    </p:spTree>
    <p:extLst>
      <p:ext uri="{BB962C8B-B14F-4D97-AF65-F5344CB8AC3E}">
        <p14:creationId xmlns:p14="http://schemas.microsoft.com/office/powerpoint/2010/main" val="1958055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1B5972B-0F4B-DF41-8518-28D9DAAA2DA5}"/>
              </a:ext>
            </a:extLst>
          </p:cNvPr>
          <p:cNvSpPr>
            <a:spLocks noGrp="1"/>
          </p:cNvSpPr>
          <p:nvPr>
            <p:ph type="title"/>
          </p:nvPr>
        </p:nvSpPr>
        <p:spPr>
          <a:xfrm>
            <a:off x="322385" y="500062"/>
            <a:ext cx="10515600" cy="906707"/>
          </a:xfrm>
        </p:spPr>
        <p:txBody>
          <a:bodyPr anchor="t"/>
          <a:lstStyle>
            <a:lvl1pPr>
              <a:defRPr u="sng"/>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AFBE15DF-B356-ED42-B7FA-0C8FB410BAFF}"/>
              </a:ext>
            </a:extLst>
          </p:cNvPr>
          <p:cNvSpPr>
            <a:spLocks noGrp="1"/>
          </p:cNvSpPr>
          <p:nvPr>
            <p:ph idx="1"/>
          </p:nvPr>
        </p:nvSpPr>
        <p:spPr>
          <a:xfrm>
            <a:off x="838200" y="1509102"/>
            <a:ext cx="5515708" cy="4351338"/>
          </a:xfrm>
        </p:spPr>
        <p:txBody>
          <a:bodyPr/>
          <a:lstStyle/>
          <a:p>
            <a:r>
              <a:rPr lang="fi-FI" dirty="0"/>
              <a:t>Muokkaa tekstin perustyylejä
toinen taso
kolmas taso
neljäs taso
viides taso</a:t>
            </a:r>
          </a:p>
        </p:txBody>
      </p:sp>
      <p:sp>
        <p:nvSpPr>
          <p:cNvPr id="4" name="Päivämäärän paikkamerkki 3">
            <a:extLst>
              <a:ext uri="{FF2B5EF4-FFF2-40B4-BE49-F238E27FC236}">
                <a16:creationId xmlns:a16="http://schemas.microsoft.com/office/drawing/2014/main" id="{3DE1ADC0-FBF7-4941-801D-57426A8E9083}"/>
              </a:ext>
            </a:extLst>
          </p:cNvPr>
          <p:cNvSpPr>
            <a:spLocks noGrp="1"/>
          </p:cNvSpPr>
          <p:nvPr>
            <p:ph type="dt" sz="half" idx="10"/>
          </p:nvPr>
        </p:nvSpPr>
        <p:spPr/>
        <p:txBody>
          <a:bodyPr/>
          <a:lstStyle/>
          <a:p>
            <a:fld id="{5914FBEA-E7D3-B948-9460-6805232F8466}" type="datetimeFigureOut">
              <a:rPr lang="fi-FI" smtClean="0"/>
              <a:t>16.12.2022</a:t>
            </a:fld>
            <a:endParaRPr lang="fi-FI"/>
          </a:p>
        </p:txBody>
      </p:sp>
      <p:sp>
        <p:nvSpPr>
          <p:cNvPr id="5" name="Alatunnisteen paikkamerkki 4">
            <a:extLst>
              <a:ext uri="{FF2B5EF4-FFF2-40B4-BE49-F238E27FC236}">
                <a16:creationId xmlns:a16="http://schemas.microsoft.com/office/drawing/2014/main" id="{E2F1BA6D-1C63-7E42-B7F3-93C62291C4D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0AF567E-B35B-B348-B54E-68F1BD9C51AB}"/>
              </a:ext>
            </a:extLst>
          </p:cNvPr>
          <p:cNvSpPr>
            <a:spLocks noGrp="1"/>
          </p:cNvSpPr>
          <p:nvPr>
            <p:ph type="sldNum" sz="quarter" idx="12"/>
          </p:nvPr>
        </p:nvSpPr>
        <p:spPr/>
        <p:txBody>
          <a:bodyPr/>
          <a:lstStyle/>
          <a:p>
            <a:fld id="{BD957716-AF1E-F941-9042-99AF730AA399}" type="slidenum">
              <a:rPr lang="fi-FI" smtClean="0"/>
              <a:t>‹#›</a:t>
            </a:fld>
            <a:endParaRPr lang="fi-FI"/>
          </a:p>
        </p:txBody>
      </p:sp>
    </p:spTree>
    <p:extLst>
      <p:ext uri="{BB962C8B-B14F-4D97-AF65-F5344CB8AC3E}">
        <p14:creationId xmlns:p14="http://schemas.microsoft.com/office/powerpoint/2010/main" val="817158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C324EA-A785-694B-A2A7-F6EB728AA962}"/>
              </a:ext>
            </a:extLst>
          </p:cNvPr>
          <p:cNvSpPr>
            <a:spLocks noGrp="1"/>
          </p:cNvSpPr>
          <p:nvPr>
            <p:ph type="title"/>
          </p:nvPr>
        </p:nvSpPr>
        <p:spPr>
          <a:xfrm>
            <a:off x="374650" y="596045"/>
            <a:ext cx="10515600" cy="2852737"/>
          </a:xfrm>
        </p:spPr>
        <p:txBody>
          <a:bodyPr anchor="b"/>
          <a:lstStyle>
            <a:lvl1pPr>
              <a:defRPr sz="6000" u="sng"/>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1E2AD75C-BFD8-7947-A34F-6AB6CC309E77}"/>
              </a:ext>
            </a:extLst>
          </p:cNvPr>
          <p:cNvSpPr>
            <a:spLocks noGrp="1"/>
          </p:cNvSpPr>
          <p:nvPr>
            <p:ph type="body" idx="1"/>
          </p:nvPr>
        </p:nvSpPr>
        <p:spPr>
          <a:xfrm>
            <a:off x="831850" y="3475770"/>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i-FI" dirty="0"/>
              <a:t>Muokkaa tekstin perustyylejä
toinen taso
kolmas taso
neljäs taso
viides taso</a:t>
            </a:r>
          </a:p>
        </p:txBody>
      </p:sp>
      <p:sp>
        <p:nvSpPr>
          <p:cNvPr id="4" name="Päivämäärän paikkamerkki 3">
            <a:extLst>
              <a:ext uri="{FF2B5EF4-FFF2-40B4-BE49-F238E27FC236}">
                <a16:creationId xmlns:a16="http://schemas.microsoft.com/office/drawing/2014/main" id="{617F5CEC-D276-E740-AC58-610F08BE672E}"/>
              </a:ext>
            </a:extLst>
          </p:cNvPr>
          <p:cNvSpPr>
            <a:spLocks noGrp="1"/>
          </p:cNvSpPr>
          <p:nvPr>
            <p:ph type="dt" sz="half" idx="10"/>
          </p:nvPr>
        </p:nvSpPr>
        <p:spPr/>
        <p:txBody>
          <a:bodyPr/>
          <a:lstStyle/>
          <a:p>
            <a:fld id="{5914FBEA-E7D3-B948-9460-6805232F8466}" type="datetimeFigureOut">
              <a:rPr lang="fi-FI" smtClean="0"/>
              <a:t>16.12.2022</a:t>
            </a:fld>
            <a:endParaRPr lang="fi-FI"/>
          </a:p>
        </p:txBody>
      </p:sp>
      <p:sp>
        <p:nvSpPr>
          <p:cNvPr id="5" name="Alatunnisteen paikkamerkki 4">
            <a:extLst>
              <a:ext uri="{FF2B5EF4-FFF2-40B4-BE49-F238E27FC236}">
                <a16:creationId xmlns:a16="http://schemas.microsoft.com/office/drawing/2014/main" id="{71EA9DD5-B2C9-6B4C-BD26-FC173D43627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3C8D014-B8B2-C841-AB73-011602422879}"/>
              </a:ext>
            </a:extLst>
          </p:cNvPr>
          <p:cNvSpPr>
            <a:spLocks noGrp="1"/>
          </p:cNvSpPr>
          <p:nvPr>
            <p:ph type="sldNum" sz="quarter" idx="12"/>
          </p:nvPr>
        </p:nvSpPr>
        <p:spPr/>
        <p:txBody>
          <a:bodyPr/>
          <a:lstStyle/>
          <a:p>
            <a:fld id="{BD957716-AF1E-F941-9042-99AF730AA399}" type="slidenum">
              <a:rPr lang="fi-FI" smtClean="0"/>
              <a:t>‹#›</a:t>
            </a:fld>
            <a:endParaRPr lang="fi-FI"/>
          </a:p>
        </p:txBody>
      </p:sp>
    </p:spTree>
    <p:extLst>
      <p:ext uri="{BB962C8B-B14F-4D97-AF65-F5344CB8AC3E}">
        <p14:creationId xmlns:p14="http://schemas.microsoft.com/office/powerpoint/2010/main" val="3871288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ksi sisältökohdet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2752032D-D01C-1A48-B15C-AD0F93516765}"/>
              </a:ext>
            </a:extLst>
          </p:cNvPr>
          <p:cNvSpPr>
            <a:spLocks noGrp="1"/>
          </p:cNvSpPr>
          <p:nvPr>
            <p:ph sz="half" idx="1"/>
          </p:nvPr>
        </p:nvSpPr>
        <p:spPr>
          <a:xfrm>
            <a:off x="838200" y="1591163"/>
            <a:ext cx="5181600" cy="4351338"/>
          </a:xfrm>
        </p:spPr>
        <p:txBody>
          <a:bodyPr/>
          <a:lstStyle/>
          <a:p>
            <a:r>
              <a:rPr lang="fi-FI" dirty="0"/>
              <a:t>Muokkaa tekstin perustyylejä
toinen taso
kolmas taso
neljäs taso
viides taso</a:t>
            </a:r>
          </a:p>
        </p:txBody>
      </p:sp>
      <p:sp>
        <p:nvSpPr>
          <p:cNvPr id="4" name="Sisällön paikkamerkki 3">
            <a:extLst>
              <a:ext uri="{FF2B5EF4-FFF2-40B4-BE49-F238E27FC236}">
                <a16:creationId xmlns:a16="http://schemas.microsoft.com/office/drawing/2014/main" id="{3CE998F2-AB79-F945-A885-0E121D4DC1E1}"/>
              </a:ext>
            </a:extLst>
          </p:cNvPr>
          <p:cNvSpPr>
            <a:spLocks noGrp="1"/>
          </p:cNvSpPr>
          <p:nvPr>
            <p:ph sz="half" idx="2"/>
          </p:nvPr>
        </p:nvSpPr>
        <p:spPr>
          <a:xfrm>
            <a:off x="6172200" y="1591163"/>
            <a:ext cx="5181600" cy="4351338"/>
          </a:xfrm>
        </p:spPr>
        <p:txBody>
          <a:bodyPr/>
          <a:lstStyle/>
          <a:p>
            <a:r>
              <a:rPr lang="fi-FI"/>
              <a:t>Muokkaa tekstin perustyylejä
toinen taso
kolmas taso
neljäs taso
viides taso</a:t>
            </a:r>
          </a:p>
        </p:txBody>
      </p:sp>
      <p:sp>
        <p:nvSpPr>
          <p:cNvPr id="5" name="Päivämäärän paikkamerkki 4">
            <a:extLst>
              <a:ext uri="{FF2B5EF4-FFF2-40B4-BE49-F238E27FC236}">
                <a16:creationId xmlns:a16="http://schemas.microsoft.com/office/drawing/2014/main" id="{36056BAE-FAD2-6E4B-AFEA-E3BB4ED4BD6D}"/>
              </a:ext>
            </a:extLst>
          </p:cNvPr>
          <p:cNvSpPr>
            <a:spLocks noGrp="1"/>
          </p:cNvSpPr>
          <p:nvPr>
            <p:ph type="dt" sz="half" idx="10"/>
          </p:nvPr>
        </p:nvSpPr>
        <p:spPr/>
        <p:txBody>
          <a:bodyPr/>
          <a:lstStyle/>
          <a:p>
            <a:fld id="{5914FBEA-E7D3-B948-9460-6805232F8466}" type="datetimeFigureOut">
              <a:rPr lang="fi-FI" smtClean="0"/>
              <a:t>16.12.2022</a:t>
            </a:fld>
            <a:endParaRPr lang="fi-FI"/>
          </a:p>
        </p:txBody>
      </p:sp>
      <p:sp>
        <p:nvSpPr>
          <p:cNvPr id="6" name="Alatunnisteen paikkamerkki 5">
            <a:extLst>
              <a:ext uri="{FF2B5EF4-FFF2-40B4-BE49-F238E27FC236}">
                <a16:creationId xmlns:a16="http://schemas.microsoft.com/office/drawing/2014/main" id="{FE97DA52-19DC-4047-8255-AC27ACE3B69F}"/>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57FE818-95CB-8341-A183-6F61CDC5A882}"/>
              </a:ext>
            </a:extLst>
          </p:cNvPr>
          <p:cNvSpPr>
            <a:spLocks noGrp="1"/>
          </p:cNvSpPr>
          <p:nvPr>
            <p:ph type="sldNum" sz="quarter" idx="12"/>
          </p:nvPr>
        </p:nvSpPr>
        <p:spPr/>
        <p:txBody>
          <a:bodyPr/>
          <a:lstStyle/>
          <a:p>
            <a:fld id="{BD957716-AF1E-F941-9042-99AF730AA399}" type="slidenum">
              <a:rPr lang="fi-FI" smtClean="0"/>
              <a:t>‹#›</a:t>
            </a:fld>
            <a:endParaRPr lang="fi-FI"/>
          </a:p>
        </p:txBody>
      </p:sp>
      <p:sp>
        <p:nvSpPr>
          <p:cNvPr id="8" name="Otsikko 1">
            <a:extLst>
              <a:ext uri="{FF2B5EF4-FFF2-40B4-BE49-F238E27FC236}">
                <a16:creationId xmlns:a16="http://schemas.microsoft.com/office/drawing/2014/main" id="{D35EA747-2CD8-EC4F-BE34-EACAD1F1E1D5}"/>
              </a:ext>
            </a:extLst>
          </p:cNvPr>
          <p:cNvSpPr>
            <a:spLocks noGrp="1"/>
          </p:cNvSpPr>
          <p:nvPr>
            <p:ph type="title"/>
          </p:nvPr>
        </p:nvSpPr>
        <p:spPr>
          <a:xfrm>
            <a:off x="322385" y="500062"/>
            <a:ext cx="10515600" cy="906707"/>
          </a:xfrm>
        </p:spPr>
        <p:txBody>
          <a:bodyPr anchor="t"/>
          <a:lstStyle>
            <a:lvl1pPr>
              <a:defRPr u="sng"/>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1796187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909D3E-1C19-3B47-A724-3EA6041DECA7}"/>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4A840FAA-BDFE-5147-9A9A-DDDDA95DED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Muokkaa tekstin perustyylejä
toinen taso
kolmas taso
neljäs taso
viides taso</a:t>
            </a:r>
          </a:p>
        </p:txBody>
      </p:sp>
      <p:sp>
        <p:nvSpPr>
          <p:cNvPr id="4" name="Sisällön paikkamerkki 3">
            <a:extLst>
              <a:ext uri="{FF2B5EF4-FFF2-40B4-BE49-F238E27FC236}">
                <a16:creationId xmlns:a16="http://schemas.microsoft.com/office/drawing/2014/main" id="{7BDC3D95-923B-264A-BCFB-5EF6484344D6}"/>
              </a:ext>
            </a:extLst>
          </p:cNvPr>
          <p:cNvSpPr>
            <a:spLocks noGrp="1"/>
          </p:cNvSpPr>
          <p:nvPr>
            <p:ph sz="half" idx="2"/>
          </p:nvPr>
        </p:nvSpPr>
        <p:spPr>
          <a:xfrm>
            <a:off x="839788" y="2505075"/>
            <a:ext cx="5157787" cy="3684588"/>
          </a:xfrm>
        </p:spPr>
        <p:txBody>
          <a:bodyPr/>
          <a:lstStyle/>
          <a:p>
            <a:r>
              <a:rPr lang="fi-FI"/>
              <a:t>Muokkaa tekstin perustyylejä
toinen taso
kolmas taso
neljäs taso
viides taso</a:t>
            </a:r>
          </a:p>
        </p:txBody>
      </p:sp>
      <p:sp>
        <p:nvSpPr>
          <p:cNvPr id="5" name="Tekstin paikkamerkki 4">
            <a:extLst>
              <a:ext uri="{FF2B5EF4-FFF2-40B4-BE49-F238E27FC236}">
                <a16:creationId xmlns:a16="http://schemas.microsoft.com/office/drawing/2014/main" id="{BEEE0F9A-3F00-C24E-924F-F26DADC970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a:t>Muokkaa tekstin perustyylejä
toinen taso
kolmas taso
neljäs taso
viides taso</a:t>
            </a:r>
          </a:p>
        </p:txBody>
      </p:sp>
      <p:sp>
        <p:nvSpPr>
          <p:cNvPr id="6" name="Sisällön paikkamerkki 5">
            <a:extLst>
              <a:ext uri="{FF2B5EF4-FFF2-40B4-BE49-F238E27FC236}">
                <a16:creationId xmlns:a16="http://schemas.microsoft.com/office/drawing/2014/main" id="{3632E210-E641-9845-9679-E8BEE1E948C0}"/>
              </a:ext>
            </a:extLst>
          </p:cNvPr>
          <p:cNvSpPr>
            <a:spLocks noGrp="1"/>
          </p:cNvSpPr>
          <p:nvPr>
            <p:ph sz="quarter" idx="4"/>
          </p:nvPr>
        </p:nvSpPr>
        <p:spPr>
          <a:xfrm>
            <a:off x="6172200" y="2505075"/>
            <a:ext cx="5183188" cy="3684588"/>
          </a:xfrm>
        </p:spPr>
        <p:txBody>
          <a:bodyPr/>
          <a:lstStyle/>
          <a:p>
            <a:r>
              <a:rPr lang="fi-FI"/>
              <a:t>Muokkaa tekstin perustyylejä
toinen taso
kolmas taso
neljäs taso
viides taso</a:t>
            </a:r>
          </a:p>
        </p:txBody>
      </p:sp>
      <p:sp>
        <p:nvSpPr>
          <p:cNvPr id="7" name="Päivämäärän paikkamerkki 6">
            <a:extLst>
              <a:ext uri="{FF2B5EF4-FFF2-40B4-BE49-F238E27FC236}">
                <a16:creationId xmlns:a16="http://schemas.microsoft.com/office/drawing/2014/main" id="{19AF8405-17CC-024E-9301-0C1F09E87357}"/>
              </a:ext>
            </a:extLst>
          </p:cNvPr>
          <p:cNvSpPr>
            <a:spLocks noGrp="1"/>
          </p:cNvSpPr>
          <p:nvPr>
            <p:ph type="dt" sz="half" idx="10"/>
          </p:nvPr>
        </p:nvSpPr>
        <p:spPr/>
        <p:txBody>
          <a:bodyPr/>
          <a:lstStyle/>
          <a:p>
            <a:fld id="{5914FBEA-E7D3-B948-9460-6805232F8466}" type="datetimeFigureOut">
              <a:rPr lang="fi-FI" smtClean="0"/>
              <a:t>16.12.2022</a:t>
            </a:fld>
            <a:endParaRPr lang="fi-FI"/>
          </a:p>
        </p:txBody>
      </p:sp>
      <p:sp>
        <p:nvSpPr>
          <p:cNvPr id="8" name="Alatunnisteen paikkamerkki 7">
            <a:extLst>
              <a:ext uri="{FF2B5EF4-FFF2-40B4-BE49-F238E27FC236}">
                <a16:creationId xmlns:a16="http://schemas.microsoft.com/office/drawing/2014/main" id="{B12E5494-5A1C-D24F-9A53-FFF2629F2CE5}"/>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68C621DD-4C8B-554E-8D1B-0EFB397C642C}"/>
              </a:ext>
            </a:extLst>
          </p:cNvPr>
          <p:cNvSpPr>
            <a:spLocks noGrp="1"/>
          </p:cNvSpPr>
          <p:nvPr>
            <p:ph type="sldNum" sz="quarter" idx="12"/>
          </p:nvPr>
        </p:nvSpPr>
        <p:spPr/>
        <p:txBody>
          <a:bodyPr/>
          <a:lstStyle/>
          <a:p>
            <a:fld id="{BD957716-AF1E-F941-9042-99AF730AA399}" type="slidenum">
              <a:rPr lang="fi-FI" smtClean="0"/>
              <a:t>‹#›</a:t>
            </a:fld>
            <a:endParaRPr lang="fi-FI"/>
          </a:p>
        </p:txBody>
      </p:sp>
    </p:spTree>
    <p:extLst>
      <p:ext uri="{BB962C8B-B14F-4D97-AF65-F5344CB8AC3E}">
        <p14:creationId xmlns:p14="http://schemas.microsoft.com/office/powerpoint/2010/main" val="218390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ain otsikk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43CC06CB-2695-D642-B900-804B98951BCE}"/>
              </a:ext>
            </a:extLst>
          </p:cNvPr>
          <p:cNvSpPr>
            <a:spLocks noGrp="1"/>
          </p:cNvSpPr>
          <p:nvPr>
            <p:ph type="dt" sz="half" idx="10"/>
          </p:nvPr>
        </p:nvSpPr>
        <p:spPr/>
        <p:txBody>
          <a:bodyPr/>
          <a:lstStyle/>
          <a:p>
            <a:fld id="{5914FBEA-E7D3-B948-9460-6805232F8466}" type="datetimeFigureOut">
              <a:rPr lang="fi-FI" smtClean="0"/>
              <a:t>16.12.2022</a:t>
            </a:fld>
            <a:endParaRPr lang="fi-FI"/>
          </a:p>
        </p:txBody>
      </p:sp>
      <p:sp>
        <p:nvSpPr>
          <p:cNvPr id="4" name="Alatunnisteen paikkamerkki 3">
            <a:extLst>
              <a:ext uri="{FF2B5EF4-FFF2-40B4-BE49-F238E27FC236}">
                <a16:creationId xmlns:a16="http://schemas.microsoft.com/office/drawing/2014/main" id="{EFDEABE1-8CB7-384C-A871-CE6214B734B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AF1ED7B6-7E3C-D74D-BEED-C1180C51A98F}"/>
              </a:ext>
            </a:extLst>
          </p:cNvPr>
          <p:cNvSpPr>
            <a:spLocks noGrp="1"/>
          </p:cNvSpPr>
          <p:nvPr>
            <p:ph type="sldNum" sz="quarter" idx="12"/>
          </p:nvPr>
        </p:nvSpPr>
        <p:spPr/>
        <p:txBody>
          <a:bodyPr/>
          <a:lstStyle/>
          <a:p>
            <a:fld id="{BD957716-AF1E-F941-9042-99AF730AA399}" type="slidenum">
              <a:rPr lang="fi-FI" smtClean="0"/>
              <a:t>‹#›</a:t>
            </a:fld>
            <a:endParaRPr lang="fi-FI"/>
          </a:p>
        </p:txBody>
      </p:sp>
      <p:sp>
        <p:nvSpPr>
          <p:cNvPr id="6" name="Otsikko 1">
            <a:extLst>
              <a:ext uri="{FF2B5EF4-FFF2-40B4-BE49-F238E27FC236}">
                <a16:creationId xmlns:a16="http://schemas.microsoft.com/office/drawing/2014/main" id="{FFEAA60E-0F8D-6145-ADE1-EBB04E8C7982}"/>
              </a:ext>
            </a:extLst>
          </p:cNvPr>
          <p:cNvSpPr>
            <a:spLocks noGrp="1"/>
          </p:cNvSpPr>
          <p:nvPr>
            <p:ph type="title"/>
          </p:nvPr>
        </p:nvSpPr>
        <p:spPr>
          <a:xfrm>
            <a:off x="322385" y="500062"/>
            <a:ext cx="10515600" cy="906707"/>
          </a:xfrm>
        </p:spPr>
        <p:txBody>
          <a:bodyPr anchor="t"/>
          <a:lstStyle>
            <a:lvl1pPr>
              <a:defRPr u="sng"/>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3376347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75053FFD-D628-E446-A3A9-85BE7C26DCBB}"/>
              </a:ext>
            </a:extLst>
          </p:cNvPr>
          <p:cNvSpPr>
            <a:spLocks noGrp="1"/>
          </p:cNvSpPr>
          <p:nvPr>
            <p:ph type="dt" sz="half" idx="10"/>
          </p:nvPr>
        </p:nvSpPr>
        <p:spPr/>
        <p:txBody>
          <a:bodyPr/>
          <a:lstStyle/>
          <a:p>
            <a:fld id="{5914FBEA-E7D3-B948-9460-6805232F8466}" type="datetimeFigureOut">
              <a:rPr lang="fi-FI" smtClean="0"/>
              <a:t>16.12.2022</a:t>
            </a:fld>
            <a:endParaRPr lang="fi-FI"/>
          </a:p>
        </p:txBody>
      </p:sp>
      <p:sp>
        <p:nvSpPr>
          <p:cNvPr id="3" name="Alatunnisteen paikkamerkki 2">
            <a:extLst>
              <a:ext uri="{FF2B5EF4-FFF2-40B4-BE49-F238E27FC236}">
                <a16:creationId xmlns:a16="http://schemas.microsoft.com/office/drawing/2014/main" id="{4BEF5AEF-4B0D-024B-B5C9-E73CD78A7CAC}"/>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8229D9BD-D512-3749-824C-B9FAC16C4C92}"/>
              </a:ext>
            </a:extLst>
          </p:cNvPr>
          <p:cNvSpPr>
            <a:spLocks noGrp="1"/>
          </p:cNvSpPr>
          <p:nvPr>
            <p:ph type="sldNum" sz="quarter" idx="12"/>
          </p:nvPr>
        </p:nvSpPr>
        <p:spPr/>
        <p:txBody>
          <a:bodyPr/>
          <a:lstStyle/>
          <a:p>
            <a:fld id="{BD957716-AF1E-F941-9042-99AF730AA399}" type="slidenum">
              <a:rPr lang="fi-FI" smtClean="0"/>
              <a:t>‹#›</a:t>
            </a:fld>
            <a:endParaRPr lang="fi-FI"/>
          </a:p>
        </p:txBody>
      </p:sp>
    </p:spTree>
    <p:extLst>
      <p:ext uri="{BB962C8B-B14F-4D97-AF65-F5344CB8AC3E}">
        <p14:creationId xmlns:p14="http://schemas.microsoft.com/office/powerpoint/2010/main" val="800721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66F756-21C3-2F48-8D3E-122A9633C4E5}"/>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45CB3A4F-2E38-9F42-8791-A0F767D4B2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i-FI"/>
              <a:t>Muokkaa tekstin perustyylejä
toinen taso
kolmas taso
neljäs taso
viides taso</a:t>
            </a:r>
          </a:p>
        </p:txBody>
      </p:sp>
      <p:sp>
        <p:nvSpPr>
          <p:cNvPr id="4" name="Tekstin paikkamerkki 3">
            <a:extLst>
              <a:ext uri="{FF2B5EF4-FFF2-40B4-BE49-F238E27FC236}">
                <a16:creationId xmlns:a16="http://schemas.microsoft.com/office/drawing/2014/main" id="{2687E4A7-BA6E-684E-B1FE-81B213E6C8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a:t>Muokkaa tekstin perustyylejä
toinen taso
kolmas taso
neljäs taso
viides taso</a:t>
            </a:r>
          </a:p>
        </p:txBody>
      </p:sp>
      <p:sp>
        <p:nvSpPr>
          <p:cNvPr id="5" name="Päivämäärän paikkamerkki 4">
            <a:extLst>
              <a:ext uri="{FF2B5EF4-FFF2-40B4-BE49-F238E27FC236}">
                <a16:creationId xmlns:a16="http://schemas.microsoft.com/office/drawing/2014/main" id="{06F78946-CD1E-404D-B5C4-8CA6DCB967D7}"/>
              </a:ext>
            </a:extLst>
          </p:cNvPr>
          <p:cNvSpPr>
            <a:spLocks noGrp="1"/>
          </p:cNvSpPr>
          <p:nvPr>
            <p:ph type="dt" sz="half" idx="10"/>
          </p:nvPr>
        </p:nvSpPr>
        <p:spPr/>
        <p:txBody>
          <a:bodyPr/>
          <a:lstStyle/>
          <a:p>
            <a:fld id="{5914FBEA-E7D3-B948-9460-6805232F8466}" type="datetimeFigureOut">
              <a:rPr lang="fi-FI" smtClean="0"/>
              <a:t>16.12.2022</a:t>
            </a:fld>
            <a:endParaRPr lang="fi-FI"/>
          </a:p>
        </p:txBody>
      </p:sp>
      <p:sp>
        <p:nvSpPr>
          <p:cNvPr id="6" name="Alatunnisteen paikkamerkki 5">
            <a:extLst>
              <a:ext uri="{FF2B5EF4-FFF2-40B4-BE49-F238E27FC236}">
                <a16:creationId xmlns:a16="http://schemas.microsoft.com/office/drawing/2014/main" id="{9830F80F-C998-6E48-A487-0B58536DCB00}"/>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E6E04B2A-AA3B-A64D-B33A-547FFBB77FA1}"/>
              </a:ext>
            </a:extLst>
          </p:cNvPr>
          <p:cNvSpPr>
            <a:spLocks noGrp="1"/>
          </p:cNvSpPr>
          <p:nvPr>
            <p:ph type="sldNum" sz="quarter" idx="12"/>
          </p:nvPr>
        </p:nvSpPr>
        <p:spPr/>
        <p:txBody>
          <a:bodyPr/>
          <a:lstStyle/>
          <a:p>
            <a:fld id="{BD957716-AF1E-F941-9042-99AF730AA399}" type="slidenum">
              <a:rPr lang="fi-FI" smtClean="0"/>
              <a:t>‹#›</a:t>
            </a:fld>
            <a:endParaRPr lang="fi-FI"/>
          </a:p>
        </p:txBody>
      </p:sp>
    </p:spTree>
    <p:extLst>
      <p:ext uri="{BB962C8B-B14F-4D97-AF65-F5344CB8AC3E}">
        <p14:creationId xmlns:p14="http://schemas.microsoft.com/office/powerpoint/2010/main" val="2778814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42EDBE-A5DB-6F4D-BC3C-64BE65EDC7CF}"/>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B26FC3DF-C0F1-3F4D-9ABE-A3911A8460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EE0B5076-CF74-1D48-811B-B4FB7801A9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a:t>Muokkaa tekstin perustyylejä
toinen taso
kolmas taso
neljäs taso
viides taso</a:t>
            </a:r>
          </a:p>
        </p:txBody>
      </p:sp>
      <p:sp>
        <p:nvSpPr>
          <p:cNvPr id="5" name="Päivämäärän paikkamerkki 4">
            <a:extLst>
              <a:ext uri="{FF2B5EF4-FFF2-40B4-BE49-F238E27FC236}">
                <a16:creationId xmlns:a16="http://schemas.microsoft.com/office/drawing/2014/main" id="{22DAC96B-9B09-D74F-B8B3-5B2CFF336384}"/>
              </a:ext>
            </a:extLst>
          </p:cNvPr>
          <p:cNvSpPr>
            <a:spLocks noGrp="1"/>
          </p:cNvSpPr>
          <p:nvPr>
            <p:ph type="dt" sz="half" idx="10"/>
          </p:nvPr>
        </p:nvSpPr>
        <p:spPr/>
        <p:txBody>
          <a:bodyPr/>
          <a:lstStyle/>
          <a:p>
            <a:fld id="{5914FBEA-E7D3-B948-9460-6805232F8466}" type="datetimeFigureOut">
              <a:rPr lang="fi-FI" smtClean="0"/>
              <a:t>16.12.2022</a:t>
            </a:fld>
            <a:endParaRPr lang="fi-FI"/>
          </a:p>
        </p:txBody>
      </p:sp>
      <p:sp>
        <p:nvSpPr>
          <p:cNvPr id="6" name="Alatunnisteen paikkamerkki 5">
            <a:extLst>
              <a:ext uri="{FF2B5EF4-FFF2-40B4-BE49-F238E27FC236}">
                <a16:creationId xmlns:a16="http://schemas.microsoft.com/office/drawing/2014/main" id="{86463720-5A62-C341-BF88-330B38AA940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2F1F10C0-54D7-174D-8BA8-6BCBA53E1093}"/>
              </a:ext>
            </a:extLst>
          </p:cNvPr>
          <p:cNvSpPr>
            <a:spLocks noGrp="1"/>
          </p:cNvSpPr>
          <p:nvPr>
            <p:ph type="sldNum" sz="quarter" idx="12"/>
          </p:nvPr>
        </p:nvSpPr>
        <p:spPr/>
        <p:txBody>
          <a:bodyPr/>
          <a:lstStyle/>
          <a:p>
            <a:fld id="{BD957716-AF1E-F941-9042-99AF730AA399}" type="slidenum">
              <a:rPr lang="fi-FI" smtClean="0"/>
              <a:t>‹#›</a:t>
            </a:fld>
            <a:endParaRPr lang="fi-FI"/>
          </a:p>
        </p:txBody>
      </p:sp>
    </p:spTree>
    <p:extLst>
      <p:ext uri="{BB962C8B-B14F-4D97-AF65-F5344CB8AC3E}">
        <p14:creationId xmlns:p14="http://schemas.microsoft.com/office/powerpoint/2010/main" val="1924131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C5BB2CD1-1FA6-1D42-8FB7-E9DDC3A365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26DD653D-A44D-9E4C-B6F2-26765C78DA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i-FI" dirty="0"/>
              <a:t>Muokkaa tekstin perustyylejä
toinen taso
kolmas taso
neljäs taso
viides taso</a:t>
            </a:r>
          </a:p>
        </p:txBody>
      </p:sp>
      <p:sp>
        <p:nvSpPr>
          <p:cNvPr id="4" name="Päivämäärän paikkamerkki 3">
            <a:extLst>
              <a:ext uri="{FF2B5EF4-FFF2-40B4-BE49-F238E27FC236}">
                <a16:creationId xmlns:a16="http://schemas.microsoft.com/office/drawing/2014/main" id="{01A9D819-EB78-E64F-ABDF-A3122BACC3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5914FBEA-E7D3-B948-9460-6805232F8466}" type="datetimeFigureOut">
              <a:rPr lang="fi-FI" smtClean="0"/>
              <a:pPr/>
              <a:t>16.12.2022</a:t>
            </a:fld>
            <a:endParaRPr lang="fi-FI" dirty="0"/>
          </a:p>
        </p:txBody>
      </p:sp>
      <p:sp>
        <p:nvSpPr>
          <p:cNvPr id="5" name="Alatunnisteen paikkamerkki 4">
            <a:extLst>
              <a:ext uri="{FF2B5EF4-FFF2-40B4-BE49-F238E27FC236}">
                <a16:creationId xmlns:a16="http://schemas.microsoft.com/office/drawing/2014/main" id="{35AD8CDE-5C8A-DD41-B26C-E86713E128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endParaRPr lang="fi-FI" dirty="0"/>
          </a:p>
        </p:txBody>
      </p:sp>
      <p:sp>
        <p:nvSpPr>
          <p:cNvPr id="6" name="Dian numeron paikkamerkki 5">
            <a:extLst>
              <a:ext uri="{FF2B5EF4-FFF2-40B4-BE49-F238E27FC236}">
                <a16:creationId xmlns:a16="http://schemas.microsoft.com/office/drawing/2014/main" id="{CE90344C-5021-0646-B05D-607AADE493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BD957716-AF1E-F941-9042-99AF730AA399}" type="slidenum">
              <a:rPr lang="fi-FI" smtClean="0"/>
              <a:pPr/>
              <a:t>‹#›</a:t>
            </a:fld>
            <a:endParaRPr lang="fi-FI"/>
          </a:p>
        </p:txBody>
      </p:sp>
    </p:spTree>
    <p:extLst>
      <p:ext uri="{BB962C8B-B14F-4D97-AF65-F5344CB8AC3E}">
        <p14:creationId xmlns:p14="http://schemas.microsoft.com/office/powerpoint/2010/main" val="2455784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finlex.fi/en/laki/kaannokset/2014/en20140932_20200000.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1F590C75-BC79-1B46-86DA-911002D1C6DE}"/>
              </a:ext>
            </a:extLst>
          </p:cNvPr>
          <p:cNvSpPr>
            <a:spLocks noGrp="1"/>
          </p:cNvSpPr>
          <p:nvPr>
            <p:ph type="ctrTitle"/>
          </p:nvPr>
        </p:nvSpPr>
        <p:spPr/>
        <p:txBody>
          <a:bodyPr/>
          <a:lstStyle/>
          <a:p>
            <a:r>
              <a:rPr lang="en-GB" dirty="0"/>
              <a:t>How to teach youth </a:t>
            </a:r>
            <a:r>
              <a:rPr lang="en-GB" dirty="0" smtClean="0"/>
              <a:t>work / </a:t>
            </a:r>
            <a:r>
              <a:rPr lang="en-GB" dirty="0"/>
              <a:t>educate youth workers in higher education?</a:t>
            </a:r>
            <a:r>
              <a:rPr lang="fi-FI" dirty="0"/>
              <a:t/>
            </a:r>
            <a:br>
              <a:rPr lang="fi-FI" dirty="0"/>
            </a:br>
            <a:endParaRPr lang="fi-FI" dirty="0"/>
          </a:p>
        </p:txBody>
      </p:sp>
      <p:sp>
        <p:nvSpPr>
          <p:cNvPr id="7" name="Alaotsikko 6">
            <a:extLst>
              <a:ext uri="{FF2B5EF4-FFF2-40B4-BE49-F238E27FC236}">
                <a16:creationId xmlns:a16="http://schemas.microsoft.com/office/drawing/2014/main" id="{F74B537A-B02D-FB4E-8446-02A4D7EF3B1D}"/>
              </a:ext>
            </a:extLst>
          </p:cNvPr>
          <p:cNvSpPr>
            <a:spLocks noGrp="1"/>
          </p:cNvSpPr>
          <p:nvPr>
            <p:ph type="subTitle" idx="1"/>
          </p:nvPr>
        </p:nvSpPr>
        <p:spPr>
          <a:xfrm>
            <a:off x="402211" y="3362325"/>
            <a:ext cx="11072034" cy="1655762"/>
          </a:xfrm>
        </p:spPr>
        <p:txBody>
          <a:bodyPr>
            <a:normAutofit fontScale="85000" lnSpcReduction="10000"/>
          </a:bodyPr>
          <a:lstStyle/>
          <a:p>
            <a:r>
              <a:rPr lang="en-GB" sz="2600" b="1" dirty="0"/>
              <a:t>The working life orientation of studies </a:t>
            </a:r>
            <a:r>
              <a:rPr lang="en-GB" sz="2600" b="1" dirty="0" smtClean="0"/>
              <a:t>Humak </a:t>
            </a:r>
            <a:r>
              <a:rPr lang="en-GB" sz="2600" b="1" dirty="0"/>
              <a:t>University of Applied Sciences </a:t>
            </a:r>
            <a:endParaRPr lang="en-GB" sz="2600" b="1" dirty="0" smtClean="0"/>
          </a:p>
          <a:p>
            <a:endParaRPr lang="en-GB" sz="2600" b="1" dirty="0"/>
          </a:p>
          <a:p>
            <a:r>
              <a:rPr lang="en-GB" dirty="0"/>
              <a:t>Expert meeting on higher education in youth </a:t>
            </a:r>
            <a:r>
              <a:rPr lang="en-GB" dirty="0" smtClean="0"/>
              <a:t>work</a:t>
            </a:r>
          </a:p>
          <a:p>
            <a:r>
              <a:rPr lang="en-GB" dirty="0" smtClean="0"/>
              <a:t>Helsinki, 20.-23.9.2022</a:t>
            </a:r>
            <a:endParaRPr lang="fi-FI" dirty="0"/>
          </a:p>
        </p:txBody>
      </p:sp>
    </p:spTree>
    <p:extLst>
      <p:ext uri="{BB962C8B-B14F-4D97-AF65-F5344CB8AC3E}">
        <p14:creationId xmlns:p14="http://schemas.microsoft.com/office/powerpoint/2010/main" val="904514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Higher</a:t>
            </a:r>
            <a:r>
              <a:rPr lang="fi-FI" dirty="0" smtClean="0"/>
              <a:t> </a:t>
            </a:r>
            <a:r>
              <a:rPr lang="fi-FI" dirty="0" err="1" smtClean="0"/>
              <a:t>education</a:t>
            </a:r>
            <a:r>
              <a:rPr lang="fi-FI" dirty="0" smtClean="0"/>
              <a:t> </a:t>
            </a:r>
            <a:r>
              <a:rPr lang="fi-FI" dirty="0" err="1" smtClean="0"/>
              <a:t>system</a:t>
            </a:r>
            <a:r>
              <a:rPr lang="fi-FI" dirty="0" smtClean="0"/>
              <a:t> in Finland</a:t>
            </a:r>
            <a:endParaRPr lang="fi-FI" dirty="0"/>
          </a:p>
        </p:txBody>
      </p:sp>
      <p:sp>
        <p:nvSpPr>
          <p:cNvPr id="3" name="Sisällön paikkamerkki 2"/>
          <p:cNvSpPr>
            <a:spLocks noGrp="1"/>
          </p:cNvSpPr>
          <p:nvPr>
            <p:ph idx="1"/>
          </p:nvPr>
        </p:nvSpPr>
        <p:spPr>
          <a:xfrm>
            <a:off x="494071" y="1406768"/>
            <a:ext cx="11206316" cy="5161180"/>
          </a:xfrm>
        </p:spPr>
        <p:txBody>
          <a:bodyPr>
            <a:normAutofit lnSpcReduction="10000"/>
          </a:bodyPr>
          <a:lstStyle/>
          <a:p>
            <a:r>
              <a:rPr lang="en-US" dirty="0"/>
              <a:t>The Finnish higher education system consists of universities and universities of applied </a:t>
            </a:r>
            <a:r>
              <a:rPr lang="en-US" dirty="0" smtClean="0"/>
              <a:t>sciences </a:t>
            </a:r>
          </a:p>
          <a:p>
            <a:pPr>
              <a:buFontTx/>
              <a:buChar char="-"/>
            </a:pPr>
            <a:r>
              <a:rPr lang="en-US" dirty="0" smtClean="0"/>
              <a:t>13 universities </a:t>
            </a:r>
            <a:r>
              <a:rPr lang="en-US" dirty="0"/>
              <a:t>and 22 universities of applied </a:t>
            </a:r>
            <a:r>
              <a:rPr lang="en-US" dirty="0" smtClean="0"/>
              <a:t>sciences</a:t>
            </a:r>
          </a:p>
          <a:p>
            <a:r>
              <a:rPr lang="en-US" b="1" dirty="0"/>
              <a:t>Universities</a:t>
            </a:r>
            <a:r>
              <a:rPr lang="en-US" dirty="0"/>
              <a:t> focus on scientific research and education based on it</a:t>
            </a:r>
            <a:r>
              <a:rPr lang="en-US" b="1" dirty="0"/>
              <a:t>. Universities of applied </a:t>
            </a:r>
            <a:r>
              <a:rPr lang="en-US" b="1" dirty="0" smtClean="0"/>
              <a:t>sciences </a:t>
            </a:r>
            <a:r>
              <a:rPr lang="en-US" dirty="0" smtClean="0"/>
              <a:t>offer </a:t>
            </a:r>
            <a:r>
              <a:rPr lang="en-US" dirty="0"/>
              <a:t>a pragmatic education that responds to working life needs. </a:t>
            </a:r>
            <a:endParaRPr lang="en-US" dirty="0" smtClean="0"/>
          </a:p>
          <a:p>
            <a:r>
              <a:rPr lang="en-US" dirty="0" smtClean="0"/>
              <a:t>The </a:t>
            </a:r>
            <a:r>
              <a:rPr lang="en-US" dirty="0"/>
              <a:t>main emphasis of research, development </a:t>
            </a:r>
            <a:r>
              <a:rPr lang="en-US" dirty="0" smtClean="0"/>
              <a:t>and innovation </a:t>
            </a:r>
            <a:r>
              <a:rPr lang="en-US" dirty="0"/>
              <a:t>at </a:t>
            </a:r>
            <a:r>
              <a:rPr lang="en-US" dirty="0" smtClean="0"/>
              <a:t>the UAS </a:t>
            </a:r>
            <a:r>
              <a:rPr lang="en-US" dirty="0"/>
              <a:t>is on applied research and development</a:t>
            </a:r>
            <a:r>
              <a:rPr lang="en-US" dirty="0" smtClean="0"/>
              <a:t>.</a:t>
            </a:r>
          </a:p>
          <a:p>
            <a:pPr>
              <a:buFont typeface="Wingdings" panose="05000000000000000000" pitchFamily="2" charset="2"/>
              <a:buChar char="Ø"/>
            </a:pPr>
            <a:r>
              <a:rPr lang="en-US" dirty="0" smtClean="0"/>
              <a:t> Humak UAS trains youth work experts. For this reason our curriculum contains working life collaboration and co-development, e.g., learning tasks offered by youth work workplaces, advanced practical training period (15 ECTS) and thesis commissioned by a youth work workplace or a youth work operator.</a:t>
            </a:r>
          </a:p>
          <a:p>
            <a:pPr marL="0" indent="0">
              <a:buNone/>
            </a:pPr>
            <a:r>
              <a:rPr lang="en-US" dirty="0" smtClean="0"/>
              <a:t>- N.B. impact on working life, topicality evaluation criteria for a thesis </a:t>
            </a:r>
          </a:p>
          <a:p>
            <a:pPr marL="0" indent="0">
              <a:buNone/>
            </a:pPr>
            <a:r>
              <a:rPr lang="en-US" dirty="0"/>
              <a:t> </a:t>
            </a:r>
            <a:endParaRPr lang="en-US" dirty="0" smtClean="0"/>
          </a:p>
          <a:p>
            <a:endParaRPr lang="fi-FI" dirty="0"/>
          </a:p>
        </p:txBody>
      </p:sp>
    </p:spTree>
    <p:extLst>
      <p:ext uri="{BB962C8B-B14F-4D97-AF65-F5344CB8AC3E}">
        <p14:creationId xmlns:p14="http://schemas.microsoft.com/office/powerpoint/2010/main" val="1339261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22385" y="341990"/>
            <a:ext cx="11230518" cy="906707"/>
          </a:xfrm>
        </p:spPr>
        <p:txBody>
          <a:bodyPr>
            <a:normAutofit fontScale="90000"/>
          </a:bodyPr>
          <a:lstStyle/>
          <a:p>
            <a:r>
              <a:rPr lang="fi-FI" dirty="0" err="1" smtClean="0"/>
              <a:t>What</a:t>
            </a:r>
            <a:r>
              <a:rPr lang="fi-FI" dirty="0" smtClean="0"/>
              <a:t> </a:t>
            </a:r>
            <a:r>
              <a:rPr lang="fi-FI" dirty="0" err="1" smtClean="0"/>
              <a:t>do</a:t>
            </a:r>
            <a:r>
              <a:rPr lang="fi-FI" dirty="0" smtClean="0"/>
              <a:t> </a:t>
            </a:r>
            <a:r>
              <a:rPr lang="fi-FI" dirty="0" err="1" smtClean="0"/>
              <a:t>we</a:t>
            </a:r>
            <a:r>
              <a:rPr lang="fi-FI" dirty="0" smtClean="0"/>
              <a:t> </a:t>
            </a:r>
            <a:r>
              <a:rPr lang="fi-FI" dirty="0" err="1" smtClean="0"/>
              <a:t>do</a:t>
            </a:r>
            <a:r>
              <a:rPr lang="fi-FI" dirty="0" smtClean="0"/>
              <a:t>? - Mission of </a:t>
            </a:r>
            <a:r>
              <a:rPr lang="fi-FI" dirty="0" err="1" smtClean="0"/>
              <a:t>the</a:t>
            </a:r>
            <a:r>
              <a:rPr lang="fi-FI" dirty="0" smtClean="0"/>
              <a:t> UAS in Finland</a:t>
            </a:r>
            <a:endParaRPr lang="fi-FI" dirty="0"/>
          </a:p>
        </p:txBody>
      </p:sp>
      <p:sp>
        <p:nvSpPr>
          <p:cNvPr id="3" name="Sisällön paikkamerkki 2"/>
          <p:cNvSpPr>
            <a:spLocks noGrp="1"/>
          </p:cNvSpPr>
          <p:nvPr>
            <p:ph idx="1"/>
          </p:nvPr>
        </p:nvSpPr>
        <p:spPr>
          <a:xfrm>
            <a:off x="838199" y="1101213"/>
            <a:ext cx="10714704" cy="5456903"/>
          </a:xfrm>
        </p:spPr>
        <p:txBody>
          <a:bodyPr>
            <a:normAutofit/>
          </a:bodyPr>
          <a:lstStyle/>
          <a:p>
            <a:pPr marL="0" indent="0">
              <a:buNone/>
            </a:pPr>
            <a:r>
              <a:rPr lang="en-US" dirty="0" smtClean="0"/>
              <a:t>Section </a:t>
            </a:r>
            <a:r>
              <a:rPr lang="en-US" dirty="0"/>
              <a:t>4 </a:t>
            </a:r>
            <a:endParaRPr lang="en-US" dirty="0" smtClean="0"/>
          </a:p>
          <a:p>
            <a:pPr marL="0" indent="0">
              <a:buNone/>
            </a:pPr>
            <a:r>
              <a:rPr lang="en-US" dirty="0" smtClean="0"/>
              <a:t>Mission </a:t>
            </a:r>
          </a:p>
          <a:p>
            <a:pPr marL="0" indent="0">
              <a:buNone/>
            </a:pPr>
            <a:r>
              <a:rPr lang="en-US" i="1" dirty="0" smtClean="0"/>
              <a:t>The </a:t>
            </a:r>
            <a:r>
              <a:rPr lang="en-US" i="1" dirty="0"/>
              <a:t>mission of universities of applied sciences is to </a:t>
            </a:r>
            <a:r>
              <a:rPr lang="en-US" b="1" i="1" dirty="0"/>
              <a:t>provide higher education for professional expert tasks and duties based on the requirements of the world of work and its development </a:t>
            </a:r>
            <a:r>
              <a:rPr lang="en-US" i="1" dirty="0"/>
              <a:t>and on the premises of </a:t>
            </a:r>
            <a:r>
              <a:rPr lang="en-US" b="1" i="1" dirty="0"/>
              <a:t>academic research </a:t>
            </a:r>
            <a:r>
              <a:rPr lang="en-US" i="1" dirty="0"/>
              <a:t>and academic and artistic education and to support the professional growth of students. The mission of universities of applied sciences is also </a:t>
            </a:r>
            <a:r>
              <a:rPr lang="en-US" b="1" i="1" dirty="0"/>
              <a:t>to carry out applied research, development and innovation activities and artistic activities </a:t>
            </a:r>
            <a:r>
              <a:rPr lang="en-US" i="1" dirty="0"/>
              <a:t>that serve education in universities of applied sciences, promote industry, business and regional development and regenerate the industrial structure of the region. In carrying out their mission, universities of applied sciences shall </a:t>
            </a:r>
            <a:r>
              <a:rPr lang="en-US" b="1" i="1" dirty="0"/>
              <a:t>provide opportunities for continuous learning</a:t>
            </a:r>
            <a:r>
              <a:rPr lang="en-US" i="1" dirty="0"/>
              <a:t>. (1368/2018</a:t>
            </a:r>
            <a:r>
              <a:rPr lang="en-US" i="1" dirty="0" smtClean="0"/>
              <a:t>)</a:t>
            </a:r>
            <a:endParaRPr lang="en-US" sz="800" i="1" dirty="0" smtClean="0"/>
          </a:p>
          <a:p>
            <a:pPr marL="0" indent="0">
              <a:buNone/>
            </a:pPr>
            <a:r>
              <a:rPr lang="en-US" dirty="0">
                <a:hlinkClick r:id="rId2"/>
              </a:rPr>
              <a:t>Universities of Applied Sciences Act (932/2014; amendments up to 516/2020 included</a:t>
            </a:r>
            <a:r>
              <a:rPr lang="en-US" dirty="0" smtClean="0">
                <a:hlinkClick r:id="rId2"/>
              </a:rPr>
              <a:t>) </a:t>
            </a:r>
            <a:endParaRPr lang="en-US" i="1" dirty="0"/>
          </a:p>
          <a:p>
            <a:pPr marL="0" indent="0">
              <a:buNone/>
            </a:pPr>
            <a:endParaRPr lang="fi-FI" i="1" dirty="0"/>
          </a:p>
        </p:txBody>
      </p:sp>
    </p:spTree>
    <p:extLst>
      <p:ext uri="{BB962C8B-B14F-4D97-AF65-F5344CB8AC3E}">
        <p14:creationId xmlns:p14="http://schemas.microsoft.com/office/powerpoint/2010/main" val="3615610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How </a:t>
            </a:r>
            <a:r>
              <a:rPr lang="fi-FI" dirty="0" err="1" smtClean="0"/>
              <a:t>do</a:t>
            </a:r>
            <a:r>
              <a:rPr lang="fi-FI" dirty="0" smtClean="0"/>
              <a:t> </a:t>
            </a:r>
            <a:r>
              <a:rPr lang="fi-FI" dirty="0" err="1" smtClean="0"/>
              <a:t>we</a:t>
            </a:r>
            <a:r>
              <a:rPr lang="fi-FI" dirty="0" smtClean="0"/>
              <a:t> </a:t>
            </a:r>
            <a:r>
              <a:rPr lang="fi-FI" dirty="0" err="1" smtClean="0"/>
              <a:t>do</a:t>
            </a:r>
            <a:r>
              <a:rPr lang="fi-FI" dirty="0" smtClean="0"/>
              <a:t> it at Humak?</a:t>
            </a:r>
            <a:endParaRPr lang="fi-FI" dirty="0"/>
          </a:p>
        </p:txBody>
      </p:sp>
      <p:sp>
        <p:nvSpPr>
          <p:cNvPr id="3" name="Sisällön paikkamerkki 2"/>
          <p:cNvSpPr>
            <a:spLocks noGrp="1"/>
          </p:cNvSpPr>
          <p:nvPr>
            <p:ph idx="1"/>
          </p:nvPr>
        </p:nvSpPr>
        <p:spPr>
          <a:xfrm>
            <a:off x="838199" y="1509102"/>
            <a:ext cx="10331245" cy="4351338"/>
          </a:xfrm>
        </p:spPr>
        <p:txBody>
          <a:bodyPr/>
          <a:lstStyle/>
          <a:p>
            <a:r>
              <a:rPr lang="fi-FI" dirty="0" smtClean="0"/>
              <a:t>In </a:t>
            </a:r>
            <a:r>
              <a:rPr lang="fi-FI" dirty="0" err="1" smtClean="0"/>
              <a:t>the</a:t>
            </a:r>
            <a:r>
              <a:rPr lang="fi-FI" dirty="0" smtClean="0"/>
              <a:t> </a:t>
            </a:r>
            <a:r>
              <a:rPr lang="fi-FI" dirty="0" err="1" smtClean="0"/>
              <a:t>context</a:t>
            </a:r>
            <a:r>
              <a:rPr lang="fi-FI" dirty="0" smtClean="0"/>
              <a:t> of </a:t>
            </a:r>
            <a:r>
              <a:rPr lang="fi-FI" dirty="0" err="1" smtClean="0"/>
              <a:t>one</a:t>
            </a:r>
            <a:r>
              <a:rPr lang="fi-FI" dirty="0" smtClean="0"/>
              <a:t> </a:t>
            </a:r>
            <a:r>
              <a:rPr lang="fi-FI" dirty="0" err="1" smtClean="0"/>
              <a:t>our</a:t>
            </a:r>
            <a:r>
              <a:rPr lang="fi-FI" dirty="0" smtClean="0"/>
              <a:t> </a:t>
            </a:r>
            <a:r>
              <a:rPr lang="fi-FI" dirty="0" err="1" smtClean="0"/>
              <a:t>development</a:t>
            </a:r>
            <a:r>
              <a:rPr lang="fi-FI" dirty="0" smtClean="0"/>
              <a:t> </a:t>
            </a:r>
            <a:r>
              <a:rPr lang="fi-FI" dirty="0" err="1" smtClean="0"/>
              <a:t>programs</a:t>
            </a:r>
            <a:r>
              <a:rPr lang="fi-FI" dirty="0" smtClean="0"/>
              <a:t> </a:t>
            </a:r>
            <a:r>
              <a:rPr lang="fi-FI" dirty="0" err="1" smtClean="0"/>
              <a:t>we</a:t>
            </a:r>
            <a:r>
              <a:rPr lang="fi-FI" dirty="0" smtClean="0"/>
              <a:t> </a:t>
            </a:r>
            <a:r>
              <a:rPr lang="fi-FI" dirty="0" err="1" smtClean="0"/>
              <a:t>are</a:t>
            </a:r>
            <a:r>
              <a:rPr lang="fi-FI" dirty="0" smtClean="0"/>
              <a:t> </a:t>
            </a:r>
            <a:r>
              <a:rPr lang="fi-FI" dirty="0" err="1" smtClean="0"/>
              <a:t>e.g</a:t>
            </a:r>
            <a:r>
              <a:rPr lang="fi-FI" dirty="0" smtClean="0"/>
              <a:t>., </a:t>
            </a:r>
            <a:r>
              <a:rPr lang="fi-FI" dirty="0" err="1" smtClean="0"/>
              <a:t>developing</a:t>
            </a:r>
            <a:r>
              <a:rPr lang="fi-FI" dirty="0" smtClean="0"/>
              <a:t> </a:t>
            </a:r>
            <a:r>
              <a:rPr lang="fi-FI" dirty="0" err="1" smtClean="0"/>
              <a:t>diverse</a:t>
            </a:r>
            <a:r>
              <a:rPr lang="fi-FI" dirty="0" smtClean="0"/>
              <a:t> </a:t>
            </a:r>
            <a:r>
              <a:rPr lang="fi-FI" dirty="0" err="1" smtClean="0"/>
              <a:t>learning</a:t>
            </a:r>
            <a:r>
              <a:rPr lang="fi-FI" dirty="0" smtClean="0"/>
              <a:t> </a:t>
            </a:r>
            <a:r>
              <a:rPr lang="fi-FI" dirty="0" err="1" smtClean="0"/>
              <a:t>environments</a:t>
            </a:r>
            <a:r>
              <a:rPr lang="fi-FI" dirty="0" smtClean="0"/>
              <a:t> and </a:t>
            </a:r>
            <a:r>
              <a:rPr lang="fi-FI" dirty="0" err="1" smtClean="0"/>
              <a:t>student</a:t>
            </a:r>
            <a:r>
              <a:rPr lang="fi-FI" dirty="0" smtClean="0"/>
              <a:t>-led </a:t>
            </a:r>
            <a:r>
              <a:rPr lang="fi-FI" dirty="0" err="1" smtClean="0"/>
              <a:t>learning</a:t>
            </a:r>
            <a:r>
              <a:rPr lang="fi-FI" dirty="0" smtClean="0"/>
              <a:t> </a:t>
            </a:r>
            <a:r>
              <a:rPr lang="fi-FI" dirty="0" err="1" smtClean="0"/>
              <a:t>pathways</a:t>
            </a:r>
            <a:endParaRPr lang="fi-FI" dirty="0" smtClean="0"/>
          </a:p>
          <a:p>
            <a:r>
              <a:rPr lang="fi-FI" dirty="0" err="1" smtClean="0"/>
              <a:t>We</a:t>
            </a:r>
            <a:r>
              <a:rPr lang="fi-FI" dirty="0" smtClean="0"/>
              <a:t> </a:t>
            </a:r>
            <a:r>
              <a:rPr lang="fi-FI" dirty="0" err="1" smtClean="0"/>
              <a:t>are</a:t>
            </a:r>
            <a:r>
              <a:rPr lang="fi-FI" dirty="0" smtClean="0"/>
              <a:t> </a:t>
            </a:r>
            <a:r>
              <a:rPr lang="fi-FI" dirty="0" err="1" smtClean="0"/>
              <a:t>strengthening</a:t>
            </a:r>
            <a:r>
              <a:rPr lang="fi-FI" dirty="0" smtClean="0"/>
              <a:t> </a:t>
            </a:r>
            <a:r>
              <a:rPr lang="fi-FI" dirty="0" err="1" smtClean="0"/>
              <a:t>the</a:t>
            </a:r>
            <a:r>
              <a:rPr lang="fi-FI" dirty="0" smtClean="0"/>
              <a:t> </a:t>
            </a:r>
            <a:r>
              <a:rPr lang="fi-FI" dirty="0" err="1" smtClean="0"/>
              <a:t>connection</a:t>
            </a:r>
            <a:r>
              <a:rPr lang="fi-FI" dirty="0" smtClean="0"/>
              <a:t> </a:t>
            </a:r>
            <a:r>
              <a:rPr lang="fi-FI" dirty="0" err="1" smtClean="0"/>
              <a:t>between</a:t>
            </a:r>
            <a:r>
              <a:rPr lang="fi-FI" dirty="0" smtClean="0"/>
              <a:t> </a:t>
            </a:r>
            <a:r>
              <a:rPr lang="fi-FI" dirty="0" err="1" smtClean="0"/>
              <a:t>our</a:t>
            </a:r>
            <a:r>
              <a:rPr lang="fi-FI" dirty="0" smtClean="0"/>
              <a:t> RDI </a:t>
            </a:r>
            <a:r>
              <a:rPr lang="fi-FI" dirty="0" err="1" smtClean="0"/>
              <a:t>work</a:t>
            </a:r>
            <a:r>
              <a:rPr lang="fi-FI" dirty="0" smtClean="0"/>
              <a:t> and </a:t>
            </a:r>
            <a:r>
              <a:rPr lang="fi-FI" dirty="0" err="1" smtClean="0"/>
              <a:t>teaching</a:t>
            </a:r>
            <a:endParaRPr lang="fi-FI" dirty="0" smtClean="0"/>
          </a:p>
          <a:p>
            <a:pPr marL="0" indent="0">
              <a:buNone/>
            </a:pPr>
            <a:r>
              <a:rPr lang="fi-FI" dirty="0"/>
              <a:t>- More </a:t>
            </a:r>
            <a:r>
              <a:rPr lang="fi-FI" dirty="0" err="1"/>
              <a:t>opportunities</a:t>
            </a:r>
            <a:r>
              <a:rPr lang="fi-FI" dirty="0"/>
              <a:t> </a:t>
            </a:r>
            <a:r>
              <a:rPr lang="fi-FI" dirty="0" smtClean="0"/>
              <a:t>for </a:t>
            </a:r>
            <a:r>
              <a:rPr lang="fi-FI" dirty="0" err="1" smtClean="0"/>
              <a:t>students</a:t>
            </a:r>
            <a:endParaRPr lang="fi-FI" dirty="0" smtClean="0"/>
          </a:p>
          <a:p>
            <a:r>
              <a:rPr lang="fi-FI" dirty="0" err="1" smtClean="0"/>
              <a:t>Traditional</a:t>
            </a:r>
            <a:r>
              <a:rPr lang="fi-FI" dirty="0" smtClean="0"/>
              <a:t> </a:t>
            </a:r>
            <a:r>
              <a:rPr lang="fi-FI" dirty="0" err="1" smtClean="0"/>
              <a:t>working</a:t>
            </a:r>
            <a:r>
              <a:rPr lang="fi-FI" dirty="0" smtClean="0"/>
              <a:t> life-</a:t>
            </a:r>
            <a:r>
              <a:rPr lang="fi-FI" dirty="0" err="1" smtClean="0"/>
              <a:t>orientated</a:t>
            </a:r>
            <a:r>
              <a:rPr lang="fi-FI" dirty="0" smtClean="0"/>
              <a:t> </a:t>
            </a:r>
            <a:r>
              <a:rPr lang="fi-FI" dirty="0" err="1" smtClean="0"/>
              <a:t>learning</a:t>
            </a:r>
            <a:r>
              <a:rPr lang="fi-FI" dirty="0" smtClean="0"/>
              <a:t> (</a:t>
            </a:r>
            <a:r>
              <a:rPr lang="fi-FI" dirty="0" err="1" smtClean="0"/>
              <a:t>e.g</a:t>
            </a:r>
            <a:r>
              <a:rPr lang="fi-FI" dirty="0" smtClean="0"/>
              <a:t>., </a:t>
            </a:r>
            <a:r>
              <a:rPr lang="fi-FI" dirty="0" err="1" smtClean="0"/>
              <a:t>practical</a:t>
            </a:r>
            <a:r>
              <a:rPr lang="fi-FI" dirty="0" smtClean="0"/>
              <a:t> </a:t>
            </a:r>
            <a:r>
              <a:rPr lang="fi-FI" dirty="0" err="1" smtClean="0"/>
              <a:t>training</a:t>
            </a:r>
            <a:r>
              <a:rPr lang="fi-FI" dirty="0" smtClean="0"/>
              <a:t>, </a:t>
            </a:r>
            <a:r>
              <a:rPr lang="fi-FI" dirty="0" err="1" smtClean="0"/>
              <a:t>theses</a:t>
            </a:r>
            <a:r>
              <a:rPr lang="fi-FI" dirty="0" smtClean="0"/>
              <a:t> </a:t>
            </a:r>
            <a:r>
              <a:rPr lang="fi-FI" dirty="0" err="1"/>
              <a:t>commissioned</a:t>
            </a:r>
            <a:r>
              <a:rPr lang="fi-FI" dirty="0"/>
              <a:t> </a:t>
            </a:r>
            <a:r>
              <a:rPr lang="fi-FI" dirty="0" err="1"/>
              <a:t>by</a:t>
            </a:r>
            <a:r>
              <a:rPr lang="fi-FI" dirty="0"/>
              <a:t> </a:t>
            </a:r>
            <a:r>
              <a:rPr lang="fi-FI" dirty="0" err="1"/>
              <a:t>working</a:t>
            </a:r>
            <a:r>
              <a:rPr lang="fi-FI" dirty="0"/>
              <a:t> life </a:t>
            </a:r>
            <a:r>
              <a:rPr lang="fi-FI" dirty="0" err="1" smtClean="0"/>
              <a:t>operators</a:t>
            </a:r>
            <a:r>
              <a:rPr lang="fi-FI" dirty="0" smtClean="0"/>
              <a:t>)</a:t>
            </a:r>
            <a:endParaRPr lang="fi-FI" dirty="0"/>
          </a:p>
          <a:p>
            <a:pPr marL="0" indent="0">
              <a:buNone/>
            </a:pPr>
            <a:r>
              <a:rPr lang="fi-FI" dirty="0" smtClean="0"/>
              <a:t> - </a:t>
            </a:r>
            <a:r>
              <a:rPr lang="fi-FI" dirty="0" err="1" smtClean="0"/>
              <a:t>Provides</a:t>
            </a:r>
            <a:r>
              <a:rPr lang="fi-FI" dirty="0" smtClean="0"/>
              <a:t> </a:t>
            </a:r>
            <a:r>
              <a:rPr lang="fi-FI" dirty="0" err="1"/>
              <a:t>good</a:t>
            </a:r>
            <a:r>
              <a:rPr lang="fi-FI" dirty="0"/>
              <a:t> </a:t>
            </a:r>
            <a:r>
              <a:rPr lang="fi-FI" dirty="0" err="1"/>
              <a:t>experience</a:t>
            </a:r>
            <a:r>
              <a:rPr lang="fi-FI" dirty="0"/>
              <a:t> and </a:t>
            </a:r>
            <a:r>
              <a:rPr lang="fi-FI" dirty="0" err="1"/>
              <a:t>networks</a:t>
            </a:r>
            <a:r>
              <a:rPr lang="fi-FI" dirty="0"/>
              <a:t> for </a:t>
            </a:r>
            <a:r>
              <a:rPr lang="fi-FI" dirty="0" err="1" smtClean="0"/>
              <a:t>students</a:t>
            </a:r>
            <a:r>
              <a:rPr lang="fi-FI" dirty="0" smtClean="0"/>
              <a:t>, </a:t>
            </a:r>
            <a:r>
              <a:rPr lang="fi-FI" dirty="0" err="1" smtClean="0"/>
              <a:t>but</a:t>
            </a:r>
            <a:r>
              <a:rPr lang="fi-FI" dirty="0" smtClean="0"/>
              <a:t> is </a:t>
            </a:r>
            <a:r>
              <a:rPr lang="fi-FI" dirty="0" err="1" smtClean="0"/>
              <a:t>not</a:t>
            </a:r>
            <a:r>
              <a:rPr lang="fi-FI" dirty="0" smtClean="0"/>
              <a:t> </a:t>
            </a:r>
            <a:r>
              <a:rPr lang="fi-FI" dirty="0" err="1" smtClean="0"/>
              <a:t>enough</a:t>
            </a:r>
            <a:r>
              <a:rPr lang="fi-FI" dirty="0" smtClean="0"/>
              <a:t>:</a:t>
            </a:r>
          </a:p>
          <a:p>
            <a:pPr marL="0" indent="0">
              <a:buNone/>
            </a:pPr>
            <a:r>
              <a:rPr lang="fi-FI" dirty="0" smtClean="0"/>
              <a:t>     </a:t>
            </a:r>
            <a:r>
              <a:rPr lang="fi-FI" dirty="0" err="1" smtClean="0"/>
              <a:t>Need</a:t>
            </a:r>
            <a:r>
              <a:rPr lang="fi-FI" dirty="0" smtClean="0"/>
              <a:t> for </a:t>
            </a:r>
            <a:r>
              <a:rPr lang="fi-FI" dirty="0" err="1" smtClean="0"/>
              <a:t>more</a:t>
            </a:r>
            <a:r>
              <a:rPr lang="fi-FI" dirty="0" smtClean="0"/>
              <a:t> </a:t>
            </a:r>
            <a:r>
              <a:rPr lang="fi-FI" dirty="0" err="1" smtClean="0"/>
              <a:t>versatile</a:t>
            </a:r>
            <a:r>
              <a:rPr lang="fi-FI" dirty="0" smtClean="0"/>
              <a:t> and </a:t>
            </a:r>
            <a:r>
              <a:rPr lang="fi-FI" dirty="0" err="1" smtClean="0"/>
              <a:t>profund</a:t>
            </a:r>
            <a:r>
              <a:rPr lang="fi-FI" dirty="0" smtClean="0"/>
              <a:t> </a:t>
            </a:r>
            <a:r>
              <a:rPr lang="fi-FI" dirty="0" err="1" smtClean="0"/>
              <a:t>working</a:t>
            </a:r>
            <a:r>
              <a:rPr lang="fi-FI" dirty="0" smtClean="0"/>
              <a:t> life-</a:t>
            </a:r>
            <a:r>
              <a:rPr lang="fi-FI" dirty="0" err="1" smtClean="0"/>
              <a:t>orientated</a:t>
            </a:r>
            <a:r>
              <a:rPr lang="fi-FI" dirty="0" smtClean="0"/>
              <a:t> </a:t>
            </a:r>
            <a:r>
              <a:rPr lang="fi-FI" dirty="0" err="1" smtClean="0"/>
              <a:t>learning</a:t>
            </a:r>
            <a:r>
              <a:rPr lang="fi-FI" dirty="0" smtClean="0"/>
              <a:t>! </a:t>
            </a:r>
          </a:p>
          <a:p>
            <a:endParaRPr lang="fi-FI" dirty="0" smtClean="0"/>
          </a:p>
          <a:p>
            <a:endParaRPr lang="fi-FI" dirty="0"/>
          </a:p>
        </p:txBody>
      </p:sp>
    </p:spTree>
    <p:extLst>
      <p:ext uri="{BB962C8B-B14F-4D97-AF65-F5344CB8AC3E}">
        <p14:creationId xmlns:p14="http://schemas.microsoft.com/office/powerpoint/2010/main" val="94132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DEC1025-D522-F24D-9268-5CD4691CEA52}"/>
              </a:ext>
            </a:extLst>
          </p:cNvPr>
          <p:cNvSpPr>
            <a:spLocks noGrp="1"/>
          </p:cNvSpPr>
          <p:nvPr>
            <p:ph type="title"/>
          </p:nvPr>
        </p:nvSpPr>
        <p:spPr/>
        <p:txBody>
          <a:bodyPr/>
          <a:lstStyle/>
          <a:p>
            <a:r>
              <a:rPr lang="fi-FI" dirty="0" err="1" smtClean="0"/>
              <a:t>Our</a:t>
            </a:r>
            <a:r>
              <a:rPr lang="fi-FI" dirty="0" smtClean="0"/>
              <a:t> </a:t>
            </a:r>
            <a:r>
              <a:rPr lang="fi-FI" dirty="0" err="1" smtClean="0"/>
              <a:t>learning</a:t>
            </a:r>
            <a:r>
              <a:rPr lang="fi-FI" dirty="0" smtClean="0"/>
              <a:t> </a:t>
            </a:r>
            <a:r>
              <a:rPr lang="fi-FI" dirty="0" err="1" smtClean="0"/>
              <a:t>environments</a:t>
            </a:r>
            <a:endParaRPr lang="fi-FI" dirty="0"/>
          </a:p>
        </p:txBody>
      </p:sp>
      <p:sp>
        <p:nvSpPr>
          <p:cNvPr id="3" name="Sisällön paikkamerkki 2">
            <a:extLst>
              <a:ext uri="{FF2B5EF4-FFF2-40B4-BE49-F238E27FC236}">
                <a16:creationId xmlns:a16="http://schemas.microsoft.com/office/drawing/2014/main" id="{968BF900-63E7-6B4D-BEF7-5A920B4C1D42}"/>
              </a:ext>
            </a:extLst>
          </p:cNvPr>
          <p:cNvSpPr>
            <a:spLocks noGrp="1"/>
          </p:cNvSpPr>
          <p:nvPr>
            <p:ph idx="1"/>
          </p:nvPr>
        </p:nvSpPr>
        <p:spPr>
          <a:xfrm>
            <a:off x="838200" y="1278194"/>
            <a:ext cx="10665542" cy="4582246"/>
          </a:xfrm>
        </p:spPr>
        <p:txBody>
          <a:bodyPr/>
          <a:lstStyle/>
          <a:p>
            <a:r>
              <a:rPr lang="fi-FI" dirty="0" err="1" smtClean="0"/>
              <a:t>Working</a:t>
            </a:r>
            <a:r>
              <a:rPr lang="fi-FI" dirty="0" smtClean="0"/>
              <a:t> life-</a:t>
            </a:r>
            <a:r>
              <a:rPr lang="fi-FI" dirty="0" err="1" smtClean="0"/>
              <a:t>oriented</a:t>
            </a:r>
            <a:endParaRPr lang="fi-FI" dirty="0" smtClean="0"/>
          </a:p>
          <a:p>
            <a:r>
              <a:rPr lang="fi-FI" dirty="0" smtClean="0"/>
              <a:t>As </a:t>
            </a:r>
            <a:r>
              <a:rPr lang="fi-FI" dirty="0" err="1" smtClean="0"/>
              <a:t>authentic</a:t>
            </a:r>
            <a:r>
              <a:rPr lang="fi-FI" dirty="0" smtClean="0"/>
              <a:t> as </a:t>
            </a:r>
            <a:r>
              <a:rPr lang="fi-FI" dirty="0" err="1" smtClean="0"/>
              <a:t>possible</a:t>
            </a:r>
            <a:r>
              <a:rPr lang="fi-FI" dirty="0" smtClean="0"/>
              <a:t>!</a:t>
            </a:r>
          </a:p>
          <a:p>
            <a:r>
              <a:rPr lang="fi-FI" dirty="0" err="1" smtClean="0"/>
              <a:t>Not</a:t>
            </a:r>
            <a:r>
              <a:rPr lang="fi-FI" dirty="0" smtClean="0"/>
              <a:t> </a:t>
            </a:r>
            <a:r>
              <a:rPr lang="fi-FI" dirty="0" err="1" smtClean="0"/>
              <a:t>only</a:t>
            </a:r>
            <a:r>
              <a:rPr lang="fi-FI" dirty="0" smtClean="0"/>
              <a:t> </a:t>
            </a:r>
            <a:r>
              <a:rPr lang="fi-FI" dirty="0" err="1" smtClean="0"/>
              <a:t>practical</a:t>
            </a:r>
            <a:r>
              <a:rPr lang="fi-FI" dirty="0" smtClean="0"/>
              <a:t> </a:t>
            </a:r>
            <a:r>
              <a:rPr lang="fi-FI" dirty="0" err="1" smtClean="0"/>
              <a:t>training</a:t>
            </a:r>
            <a:r>
              <a:rPr lang="fi-FI" dirty="0" smtClean="0"/>
              <a:t>, </a:t>
            </a:r>
            <a:r>
              <a:rPr lang="fi-FI" dirty="0" err="1" smtClean="0"/>
              <a:t>more</a:t>
            </a:r>
            <a:r>
              <a:rPr lang="fi-FI" dirty="0" smtClean="0"/>
              <a:t> </a:t>
            </a:r>
            <a:r>
              <a:rPr lang="fi-FI" dirty="0" err="1" smtClean="0"/>
              <a:t>advanced</a:t>
            </a:r>
            <a:r>
              <a:rPr lang="fi-FI" dirty="0" smtClean="0"/>
              <a:t> </a:t>
            </a:r>
            <a:r>
              <a:rPr lang="fi-FI" dirty="0" err="1" smtClean="0"/>
              <a:t>working</a:t>
            </a:r>
            <a:r>
              <a:rPr lang="fi-FI" dirty="0" smtClean="0"/>
              <a:t> life –</a:t>
            </a:r>
            <a:r>
              <a:rPr lang="fi-FI" dirty="0" err="1" smtClean="0"/>
              <a:t>orientated</a:t>
            </a:r>
            <a:r>
              <a:rPr lang="fi-FI" dirty="0" smtClean="0"/>
              <a:t> </a:t>
            </a:r>
            <a:r>
              <a:rPr lang="fi-FI" dirty="0" err="1" smtClean="0"/>
              <a:t>studies</a:t>
            </a:r>
            <a:endParaRPr lang="fi-FI" dirty="0" smtClean="0"/>
          </a:p>
          <a:p>
            <a:r>
              <a:rPr lang="fi-FI" dirty="0"/>
              <a:t>P</a:t>
            </a:r>
            <a:r>
              <a:rPr lang="fi-FI" dirty="0" smtClean="0"/>
              <a:t>roject </a:t>
            </a:r>
            <a:r>
              <a:rPr lang="fi-FI" dirty="0" err="1" smtClean="0"/>
              <a:t>based</a:t>
            </a:r>
            <a:r>
              <a:rPr lang="fi-FI" dirty="0" smtClean="0"/>
              <a:t> </a:t>
            </a:r>
            <a:r>
              <a:rPr lang="fi-FI" dirty="0" err="1" smtClean="0"/>
              <a:t>learning</a:t>
            </a:r>
            <a:r>
              <a:rPr lang="fi-FI" dirty="0" smtClean="0"/>
              <a:t> </a:t>
            </a:r>
            <a:r>
              <a:rPr lang="fi-FI" dirty="0" err="1" smtClean="0"/>
              <a:t>activities</a:t>
            </a:r>
            <a:r>
              <a:rPr lang="fi-FI" dirty="0" smtClean="0"/>
              <a:t> </a:t>
            </a:r>
            <a:r>
              <a:rPr lang="fi-FI" dirty="0" err="1" smtClean="0"/>
              <a:t>that</a:t>
            </a:r>
            <a:r>
              <a:rPr lang="fi-FI" dirty="0" smtClean="0"/>
              <a:t> </a:t>
            </a:r>
            <a:r>
              <a:rPr lang="fi-FI" dirty="0" err="1" smtClean="0"/>
              <a:t>focus</a:t>
            </a:r>
            <a:r>
              <a:rPr lang="fi-FI" dirty="0" smtClean="0"/>
              <a:t> on </a:t>
            </a:r>
            <a:r>
              <a:rPr lang="fi-FI" dirty="0" err="1" smtClean="0"/>
              <a:t>working</a:t>
            </a:r>
            <a:r>
              <a:rPr lang="fi-FI" dirty="0" smtClean="0"/>
              <a:t> life, </a:t>
            </a:r>
            <a:r>
              <a:rPr lang="fi-FI" dirty="0" err="1" smtClean="0"/>
              <a:t>co-development</a:t>
            </a:r>
            <a:r>
              <a:rPr lang="fi-FI" dirty="0" smtClean="0"/>
              <a:t> and </a:t>
            </a:r>
            <a:r>
              <a:rPr lang="fi-FI" dirty="0" err="1" smtClean="0"/>
              <a:t>collaboration</a:t>
            </a:r>
            <a:r>
              <a:rPr lang="fi-FI" dirty="0" smtClean="0"/>
              <a:t> </a:t>
            </a:r>
            <a:r>
              <a:rPr lang="fi-FI" dirty="0" err="1" smtClean="0"/>
              <a:t>with</a:t>
            </a:r>
            <a:r>
              <a:rPr lang="fi-FI" dirty="0" smtClean="0"/>
              <a:t> </a:t>
            </a:r>
            <a:r>
              <a:rPr lang="fi-FI" dirty="0" err="1" smtClean="0"/>
              <a:t>working</a:t>
            </a:r>
            <a:r>
              <a:rPr lang="fi-FI" dirty="0" smtClean="0"/>
              <a:t> life </a:t>
            </a:r>
            <a:r>
              <a:rPr lang="fi-FI" dirty="0" err="1" smtClean="0"/>
              <a:t>are</a:t>
            </a:r>
            <a:r>
              <a:rPr lang="fi-FI" dirty="0" smtClean="0"/>
              <a:t> </a:t>
            </a:r>
            <a:r>
              <a:rPr lang="fi-FI" dirty="0" err="1" smtClean="0"/>
              <a:t>being</a:t>
            </a:r>
            <a:r>
              <a:rPr lang="fi-FI" dirty="0" smtClean="0"/>
              <a:t> </a:t>
            </a:r>
            <a:r>
              <a:rPr lang="fi-FI" dirty="0" err="1" smtClean="0"/>
              <a:t>offered</a:t>
            </a:r>
            <a:r>
              <a:rPr lang="fi-FI" dirty="0" smtClean="0"/>
              <a:t> to </a:t>
            </a:r>
            <a:r>
              <a:rPr lang="fi-FI" dirty="0" err="1" smtClean="0"/>
              <a:t>our</a:t>
            </a:r>
            <a:r>
              <a:rPr lang="fi-FI" dirty="0" smtClean="0"/>
              <a:t> </a:t>
            </a:r>
            <a:r>
              <a:rPr lang="fi-FI" dirty="0" err="1" smtClean="0"/>
              <a:t>students</a:t>
            </a:r>
            <a:endParaRPr lang="fi-FI" dirty="0" smtClean="0"/>
          </a:p>
          <a:p>
            <a:pPr marL="0" indent="0">
              <a:buNone/>
            </a:pPr>
            <a:endParaRPr lang="fi-FI" dirty="0" smtClean="0"/>
          </a:p>
          <a:p>
            <a:endParaRPr lang="fi-FI" dirty="0"/>
          </a:p>
        </p:txBody>
      </p:sp>
      <p:pic>
        <p:nvPicPr>
          <p:cNvPr id="4" name="Kuva 3"/>
          <p:cNvPicPr>
            <a:picLocks noChangeAspect="1"/>
          </p:cNvPicPr>
          <p:nvPr/>
        </p:nvPicPr>
        <p:blipFill>
          <a:blip r:embed="rId2"/>
          <a:stretch>
            <a:fillRect/>
          </a:stretch>
        </p:blipFill>
        <p:spPr>
          <a:xfrm>
            <a:off x="7949999" y="3826642"/>
            <a:ext cx="3435756" cy="2279189"/>
          </a:xfrm>
          <a:prstGeom prst="rect">
            <a:avLst/>
          </a:prstGeom>
        </p:spPr>
      </p:pic>
      <p:pic>
        <p:nvPicPr>
          <p:cNvPr id="5" name="Kuva 4"/>
          <p:cNvPicPr>
            <a:picLocks noChangeAspect="1"/>
          </p:cNvPicPr>
          <p:nvPr/>
        </p:nvPicPr>
        <p:blipFill>
          <a:blip r:embed="rId3"/>
          <a:stretch>
            <a:fillRect/>
          </a:stretch>
        </p:blipFill>
        <p:spPr>
          <a:xfrm>
            <a:off x="1238864" y="3684771"/>
            <a:ext cx="4515208" cy="2419784"/>
          </a:xfrm>
          <a:prstGeom prst="rect">
            <a:avLst/>
          </a:prstGeom>
        </p:spPr>
      </p:pic>
    </p:spTree>
    <p:extLst>
      <p:ext uri="{BB962C8B-B14F-4D97-AF65-F5344CB8AC3E}">
        <p14:creationId xmlns:p14="http://schemas.microsoft.com/office/powerpoint/2010/main" val="2590865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22384" y="228599"/>
            <a:ext cx="11643473" cy="906707"/>
          </a:xfrm>
        </p:spPr>
        <p:txBody>
          <a:bodyPr>
            <a:normAutofit fontScale="90000"/>
          </a:bodyPr>
          <a:lstStyle/>
          <a:p>
            <a:r>
              <a:rPr lang="fi-FI" dirty="0" smtClean="0"/>
              <a:t>Case 1: Digital </a:t>
            </a:r>
            <a:r>
              <a:rPr lang="fi-FI" dirty="0" err="1" smtClean="0"/>
              <a:t>hospital</a:t>
            </a:r>
            <a:r>
              <a:rPr lang="fi-FI" dirty="0" smtClean="0"/>
              <a:t> </a:t>
            </a:r>
            <a:r>
              <a:rPr lang="fi-FI" dirty="0" err="1" smtClean="0"/>
              <a:t>youth</a:t>
            </a:r>
            <a:r>
              <a:rPr lang="fi-FI" dirty="0" smtClean="0"/>
              <a:t> </a:t>
            </a:r>
            <a:r>
              <a:rPr lang="fi-FI" dirty="0" err="1" smtClean="0"/>
              <a:t>work</a:t>
            </a:r>
            <a:r>
              <a:rPr lang="fi-FI" dirty="0"/>
              <a:t> </a:t>
            </a:r>
            <a:r>
              <a:rPr lang="fi-FI" sz="2700" dirty="0" smtClean="0"/>
              <a:t>(1.10.21-31.12.22)</a:t>
            </a:r>
            <a:r>
              <a:rPr lang="fi-FI" dirty="0"/>
              <a:t/>
            </a:r>
            <a:br>
              <a:rPr lang="fi-FI" dirty="0"/>
            </a:br>
            <a:endParaRPr lang="fi-FI" dirty="0"/>
          </a:p>
        </p:txBody>
      </p:sp>
      <p:sp>
        <p:nvSpPr>
          <p:cNvPr id="3" name="Sisällön paikkamerkki 2"/>
          <p:cNvSpPr>
            <a:spLocks noGrp="1"/>
          </p:cNvSpPr>
          <p:nvPr>
            <p:ph idx="1"/>
          </p:nvPr>
        </p:nvSpPr>
        <p:spPr>
          <a:xfrm>
            <a:off x="838199" y="1046986"/>
            <a:ext cx="10114936" cy="5265324"/>
          </a:xfrm>
        </p:spPr>
        <p:txBody>
          <a:bodyPr>
            <a:normAutofit lnSpcReduction="10000"/>
          </a:bodyPr>
          <a:lstStyle/>
          <a:p>
            <a:r>
              <a:rPr lang="fi-FI" dirty="0" smtClean="0"/>
              <a:t>Collaboration </a:t>
            </a:r>
            <a:r>
              <a:rPr lang="fi-FI" dirty="0" err="1" smtClean="0"/>
              <a:t>project</a:t>
            </a:r>
            <a:r>
              <a:rPr lang="fi-FI" dirty="0" smtClean="0"/>
              <a:t> </a:t>
            </a:r>
            <a:r>
              <a:rPr lang="fi-FI" dirty="0" err="1" smtClean="0"/>
              <a:t>between</a:t>
            </a:r>
            <a:r>
              <a:rPr lang="fi-FI" dirty="0" smtClean="0"/>
              <a:t> an NGO, </a:t>
            </a:r>
            <a:r>
              <a:rPr lang="fi-FI" i="1" dirty="0" smtClean="0"/>
              <a:t>Kympin Lapset - </a:t>
            </a:r>
            <a:r>
              <a:rPr lang="fi-FI" altLang="fi-FI" i="1" dirty="0" err="1" smtClean="0">
                <a:solidFill>
                  <a:srgbClr val="202124"/>
                </a:solidFill>
                <a:latin typeface="inherit"/>
              </a:rPr>
              <a:t>parents</a:t>
            </a:r>
            <a:r>
              <a:rPr lang="fi-FI" altLang="fi-FI" i="1" dirty="0" smtClean="0">
                <a:solidFill>
                  <a:srgbClr val="202124"/>
                </a:solidFill>
                <a:latin typeface="inherit"/>
              </a:rPr>
              <a:t> </a:t>
            </a:r>
            <a:r>
              <a:rPr lang="fi-FI" altLang="fi-FI" i="1" dirty="0">
                <a:solidFill>
                  <a:srgbClr val="202124"/>
                </a:solidFill>
                <a:latin typeface="inherit"/>
              </a:rPr>
              <a:t>and </a:t>
            </a:r>
            <a:r>
              <a:rPr lang="fi-FI" altLang="fi-FI" i="1" dirty="0" err="1">
                <a:solidFill>
                  <a:srgbClr val="202124"/>
                </a:solidFill>
                <a:latin typeface="inherit"/>
              </a:rPr>
              <a:t>friends</a:t>
            </a:r>
            <a:r>
              <a:rPr lang="fi-FI" altLang="fi-FI" i="1" dirty="0">
                <a:solidFill>
                  <a:srgbClr val="202124"/>
                </a:solidFill>
                <a:latin typeface="inherit"/>
              </a:rPr>
              <a:t> of </a:t>
            </a:r>
            <a:r>
              <a:rPr lang="fi-FI" altLang="fi-FI" i="1" dirty="0" smtClean="0">
                <a:solidFill>
                  <a:srgbClr val="202124"/>
                </a:solidFill>
                <a:latin typeface="inherit"/>
              </a:rPr>
              <a:t>HUS </a:t>
            </a:r>
            <a:r>
              <a:rPr lang="fi-FI" altLang="fi-FI" i="1" dirty="0" err="1">
                <a:solidFill>
                  <a:srgbClr val="202124"/>
                </a:solidFill>
                <a:latin typeface="inherit"/>
              </a:rPr>
              <a:t>child</a:t>
            </a:r>
            <a:r>
              <a:rPr lang="fi-FI" altLang="fi-FI" i="1" dirty="0">
                <a:solidFill>
                  <a:srgbClr val="202124"/>
                </a:solidFill>
                <a:latin typeface="inherit"/>
              </a:rPr>
              <a:t> </a:t>
            </a:r>
            <a:r>
              <a:rPr lang="fi-FI" altLang="fi-FI" i="1" dirty="0" err="1">
                <a:solidFill>
                  <a:srgbClr val="202124"/>
                </a:solidFill>
                <a:latin typeface="inherit"/>
              </a:rPr>
              <a:t>cancer</a:t>
            </a:r>
            <a:r>
              <a:rPr lang="fi-FI" altLang="fi-FI" i="1" dirty="0">
                <a:solidFill>
                  <a:srgbClr val="202124"/>
                </a:solidFill>
                <a:latin typeface="inherit"/>
              </a:rPr>
              <a:t> </a:t>
            </a:r>
            <a:r>
              <a:rPr lang="fi-FI" altLang="fi-FI" i="1" dirty="0" err="1">
                <a:solidFill>
                  <a:srgbClr val="202124"/>
                </a:solidFill>
                <a:latin typeface="inherit"/>
              </a:rPr>
              <a:t>patients</a:t>
            </a:r>
            <a:r>
              <a:rPr lang="fi-FI" altLang="fi-FI" i="1" dirty="0">
                <a:solidFill>
                  <a:srgbClr val="202124"/>
                </a:solidFill>
                <a:latin typeface="inherit"/>
              </a:rPr>
              <a:t> </a:t>
            </a:r>
            <a:r>
              <a:rPr lang="fi-FI" altLang="fi-FI" i="1" dirty="0" smtClean="0">
                <a:solidFill>
                  <a:srgbClr val="202124"/>
                </a:solidFill>
                <a:latin typeface="inherit"/>
              </a:rPr>
              <a:t>association, </a:t>
            </a:r>
            <a:r>
              <a:rPr lang="fi-FI" altLang="fi-FI" dirty="0" smtClean="0">
                <a:solidFill>
                  <a:srgbClr val="202124"/>
                </a:solidFill>
                <a:latin typeface="inherit"/>
              </a:rPr>
              <a:t>and </a:t>
            </a:r>
            <a:r>
              <a:rPr lang="fi-FI" altLang="fi-FI" dirty="0" err="1" smtClean="0">
                <a:solidFill>
                  <a:srgbClr val="202124"/>
                </a:solidFill>
                <a:latin typeface="inherit"/>
              </a:rPr>
              <a:t>the</a:t>
            </a:r>
            <a:r>
              <a:rPr lang="fi-FI" altLang="fi-FI" dirty="0" smtClean="0">
                <a:solidFill>
                  <a:srgbClr val="202124"/>
                </a:solidFill>
                <a:latin typeface="inherit"/>
              </a:rPr>
              <a:t> Helsinki </a:t>
            </a:r>
            <a:r>
              <a:rPr lang="fi-FI" altLang="fi-FI" dirty="0" err="1" smtClean="0">
                <a:solidFill>
                  <a:srgbClr val="202124"/>
                </a:solidFill>
                <a:latin typeface="inherit"/>
              </a:rPr>
              <a:t>youth</a:t>
            </a:r>
            <a:r>
              <a:rPr lang="fi-FI" altLang="fi-FI" dirty="0" smtClean="0">
                <a:solidFill>
                  <a:srgbClr val="202124"/>
                </a:solidFill>
                <a:latin typeface="inherit"/>
              </a:rPr>
              <a:t> </a:t>
            </a:r>
            <a:r>
              <a:rPr lang="fi-FI" altLang="fi-FI" dirty="0" err="1" smtClean="0">
                <a:solidFill>
                  <a:srgbClr val="202124"/>
                </a:solidFill>
                <a:latin typeface="inherit"/>
              </a:rPr>
              <a:t>services</a:t>
            </a:r>
            <a:r>
              <a:rPr lang="fi-FI" altLang="fi-FI" dirty="0" smtClean="0">
                <a:solidFill>
                  <a:srgbClr val="202124"/>
                </a:solidFill>
                <a:latin typeface="inherit"/>
              </a:rPr>
              <a:t>.</a:t>
            </a:r>
          </a:p>
          <a:p>
            <a:pPr marL="0" indent="0">
              <a:buNone/>
            </a:pPr>
            <a:r>
              <a:rPr lang="fi-FI" dirty="0" smtClean="0">
                <a:solidFill>
                  <a:srgbClr val="202124"/>
                </a:solidFill>
                <a:latin typeface="inherit"/>
              </a:rPr>
              <a:t>- </a:t>
            </a:r>
            <a:r>
              <a:rPr lang="fi-FI" dirty="0" err="1" smtClean="0">
                <a:solidFill>
                  <a:srgbClr val="202124"/>
                </a:solidFill>
                <a:latin typeface="inherit"/>
              </a:rPr>
              <a:t>Collaborators</a:t>
            </a:r>
            <a:r>
              <a:rPr lang="fi-FI" dirty="0" smtClean="0">
                <a:solidFill>
                  <a:srgbClr val="202124"/>
                </a:solidFill>
                <a:latin typeface="inherit"/>
              </a:rPr>
              <a:t>: </a:t>
            </a:r>
            <a:r>
              <a:rPr lang="fi-FI" dirty="0" err="1" smtClean="0">
                <a:solidFill>
                  <a:srgbClr val="202124"/>
                </a:solidFill>
                <a:latin typeface="inherit"/>
              </a:rPr>
              <a:t>Verke</a:t>
            </a:r>
            <a:r>
              <a:rPr lang="fi-FI" dirty="0" smtClean="0">
                <a:solidFill>
                  <a:srgbClr val="202124"/>
                </a:solidFill>
                <a:latin typeface="inherit"/>
              </a:rPr>
              <a:t> and Kanuuna</a:t>
            </a:r>
            <a:endParaRPr lang="fi-FI" dirty="0" smtClean="0"/>
          </a:p>
          <a:p>
            <a:r>
              <a:rPr lang="fi-FI" dirty="0" smtClean="0"/>
              <a:t>The </a:t>
            </a:r>
            <a:r>
              <a:rPr lang="fi-FI" dirty="0" err="1" smtClean="0"/>
              <a:t>origin</a:t>
            </a:r>
            <a:r>
              <a:rPr lang="fi-FI" dirty="0" smtClean="0"/>
              <a:t> of </a:t>
            </a:r>
            <a:r>
              <a:rPr lang="fi-FI" dirty="0" err="1" smtClean="0"/>
              <a:t>the</a:t>
            </a:r>
            <a:r>
              <a:rPr lang="fi-FI" dirty="0" smtClean="0"/>
              <a:t> </a:t>
            </a:r>
            <a:r>
              <a:rPr lang="fi-FI" dirty="0" err="1" smtClean="0"/>
              <a:t>project</a:t>
            </a:r>
            <a:r>
              <a:rPr lang="fi-FI" dirty="0" smtClean="0"/>
              <a:t>: a </a:t>
            </a:r>
            <a:r>
              <a:rPr lang="fi-FI" dirty="0" err="1" smtClean="0"/>
              <a:t>contact</a:t>
            </a:r>
            <a:r>
              <a:rPr lang="fi-FI" dirty="0" smtClean="0"/>
              <a:t> </a:t>
            </a:r>
            <a:r>
              <a:rPr lang="fi-FI" dirty="0" err="1" smtClean="0"/>
              <a:t>from</a:t>
            </a:r>
            <a:r>
              <a:rPr lang="fi-FI" dirty="0" smtClean="0"/>
              <a:t> </a:t>
            </a:r>
            <a:r>
              <a:rPr lang="fi-FI" dirty="0" err="1" smtClean="0"/>
              <a:t>working</a:t>
            </a:r>
            <a:r>
              <a:rPr lang="fi-FI" dirty="0" smtClean="0"/>
              <a:t> life</a:t>
            </a:r>
          </a:p>
          <a:p>
            <a:pPr>
              <a:buFontTx/>
              <a:buChar char="-"/>
            </a:pPr>
            <a:r>
              <a:rPr lang="fi-FI" dirty="0" err="1" smtClean="0"/>
              <a:t>Good</a:t>
            </a:r>
            <a:r>
              <a:rPr lang="fi-FI" dirty="0" smtClean="0"/>
              <a:t> </a:t>
            </a:r>
            <a:r>
              <a:rPr lang="fi-FI" dirty="0" err="1" smtClean="0"/>
              <a:t>working</a:t>
            </a:r>
            <a:r>
              <a:rPr lang="fi-FI" dirty="0" smtClean="0"/>
              <a:t> life </a:t>
            </a:r>
            <a:r>
              <a:rPr lang="fi-FI" dirty="0" err="1" smtClean="0"/>
              <a:t>connections</a:t>
            </a:r>
            <a:r>
              <a:rPr lang="fi-FI" dirty="0" smtClean="0"/>
              <a:t>, </a:t>
            </a:r>
            <a:r>
              <a:rPr lang="fi-FI" dirty="0" err="1" smtClean="0"/>
              <a:t>low</a:t>
            </a:r>
            <a:r>
              <a:rPr lang="fi-FI" dirty="0" smtClean="0"/>
              <a:t> </a:t>
            </a:r>
            <a:r>
              <a:rPr lang="fi-FI" dirty="0" err="1" smtClean="0"/>
              <a:t>threshold</a:t>
            </a:r>
            <a:r>
              <a:rPr lang="fi-FI" dirty="0" smtClean="0"/>
              <a:t> for </a:t>
            </a:r>
            <a:r>
              <a:rPr lang="fi-FI" dirty="0" err="1" smtClean="0"/>
              <a:t>contacting</a:t>
            </a:r>
            <a:endParaRPr lang="fi-FI" dirty="0" smtClean="0"/>
          </a:p>
          <a:p>
            <a:r>
              <a:rPr lang="fi-FI" dirty="0" smtClean="0"/>
              <a:t>A </a:t>
            </a:r>
            <a:r>
              <a:rPr lang="fi-FI" dirty="0" err="1" smtClean="0"/>
              <a:t>vulnerable</a:t>
            </a:r>
            <a:r>
              <a:rPr lang="fi-FI" dirty="0" smtClean="0"/>
              <a:t> </a:t>
            </a:r>
            <a:r>
              <a:rPr lang="fi-FI" dirty="0" err="1" smtClean="0"/>
              <a:t>target</a:t>
            </a:r>
            <a:r>
              <a:rPr lang="fi-FI" dirty="0" smtClean="0"/>
              <a:t> </a:t>
            </a:r>
            <a:r>
              <a:rPr lang="fi-FI" dirty="0" err="1" smtClean="0"/>
              <a:t>group</a:t>
            </a:r>
            <a:r>
              <a:rPr lang="fi-FI" dirty="0" smtClean="0"/>
              <a:t>, </a:t>
            </a:r>
            <a:r>
              <a:rPr lang="fi-FI" dirty="0" err="1" smtClean="0"/>
              <a:t>isolation</a:t>
            </a:r>
            <a:r>
              <a:rPr lang="fi-FI" dirty="0" smtClean="0"/>
              <a:t> </a:t>
            </a:r>
            <a:r>
              <a:rPr lang="fi-FI" dirty="0" err="1" smtClean="0"/>
              <a:t>from</a:t>
            </a:r>
            <a:r>
              <a:rPr lang="fi-FI" dirty="0" smtClean="0"/>
              <a:t> ”</a:t>
            </a:r>
            <a:r>
              <a:rPr lang="fi-FI" dirty="0" err="1" smtClean="0"/>
              <a:t>normal</a:t>
            </a:r>
            <a:r>
              <a:rPr lang="fi-FI" dirty="0" smtClean="0"/>
              <a:t> </a:t>
            </a:r>
            <a:r>
              <a:rPr lang="fi-FI" dirty="0" err="1" smtClean="0"/>
              <a:t>daily</a:t>
            </a:r>
            <a:r>
              <a:rPr lang="fi-FI" dirty="0" smtClean="0"/>
              <a:t> life”</a:t>
            </a:r>
          </a:p>
          <a:p>
            <a:r>
              <a:rPr lang="fi-FI" dirty="0" smtClean="0"/>
              <a:t>Project </a:t>
            </a:r>
            <a:r>
              <a:rPr lang="fi-FI" dirty="0" err="1" smtClean="0"/>
              <a:t>offers</a:t>
            </a:r>
            <a:r>
              <a:rPr lang="fi-FI" dirty="0"/>
              <a:t> </a:t>
            </a:r>
            <a:r>
              <a:rPr lang="fi-FI" dirty="0" err="1"/>
              <a:t>activities</a:t>
            </a:r>
            <a:r>
              <a:rPr lang="fi-FI" dirty="0"/>
              <a:t> </a:t>
            </a:r>
            <a:r>
              <a:rPr lang="fi-FI" dirty="0" smtClean="0"/>
              <a:t>2 </a:t>
            </a:r>
            <a:r>
              <a:rPr lang="fi-FI" dirty="0" err="1" smtClean="0"/>
              <a:t>hours</a:t>
            </a:r>
            <a:r>
              <a:rPr lang="fi-FI" dirty="0" smtClean="0"/>
              <a:t>/</a:t>
            </a:r>
            <a:r>
              <a:rPr lang="fi-FI" dirty="0" err="1" smtClean="0"/>
              <a:t>week</a:t>
            </a:r>
            <a:r>
              <a:rPr lang="fi-FI" dirty="0" smtClean="0"/>
              <a:t> (</a:t>
            </a:r>
            <a:r>
              <a:rPr lang="fi-FI" dirty="0" err="1" smtClean="0"/>
              <a:t>often</a:t>
            </a:r>
            <a:r>
              <a:rPr lang="fi-FI" dirty="0" smtClean="0"/>
              <a:t> just </a:t>
            </a:r>
            <a:r>
              <a:rPr lang="fi-FI" dirty="0" err="1" smtClean="0"/>
              <a:t>talking</a:t>
            </a:r>
            <a:r>
              <a:rPr lang="fi-FI" dirty="0" smtClean="0"/>
              <a:t> </a:t>
            </a:r>
            <a:r>
              <a:rPr lang="fi-FI" dirty="0" err="1" smtClean="0"/>
              <a:t>with</a:t>
            </a:r>
            <a:r>
              <a:rPr lang="fi-FI" dirty="0" smtClean="0"/>
              <a:t> </a:t>
            </a:r>
            <a:r>
              <a:rPr lang="fi-FI" dirty="0" err="1" smtClean="0"/>
              <a:t>them</a:t>
            </a:r>
            <a:r>
              <a:rPr lang="fi-FI" dirty="0" smtClean="0"/>
              <a:t>)</a:t>
            </a:r>
          </a:p>
          <a:p>
            <a:r>
              <a:rPr lang="fi-FI" dirty="0" err="1" smtClean="0"/>
              <a:t>Students</a:t>
            </a:r>
            <a:r>
              <a:rPr lang="fi-FI" dirty="0" smtClean="0"/>
              <a:t> </a:t>
            </a:r>
            <a:r>
              <a:rPr lang="fi-FI" dirty="0" err="1" smtClean="0"/>
              <a:t>were</a:t>
            </a:r>
            <a:r>
              <a:rPr lang="fi-FI" dirty="0" smtClean="0"/>
              <a:t> </a:t>
            </a:r>
            <a:r>
              <a:rPr lang="fi-FI" dirty="0" err="1" smtClean="0"/>
              <a:t>involved</a:t>
            </a:r>
            <a:r>
              <a:rPr lang="fi-FI" dirty="0" smtClean="0"/>
              <a:t> in </a:t>
            </a:r>
            <a:r>
              <a:rPr lang="fi-FI" dirty="0" err="1" smtClean="0"/>
              <a:t>the</a:t>
            </a:r>
            <a:r>
              <a:rPr lang="fi-FI" dirty="0" smtClean="0"/>
              <a:t> </a:t>
            </a:r>
            <a:r>
              <a:rPr lang="fi-FI" dirty="0" err="1" smtClean="0"/>
              <a:t>writing</a:t>
            </a:r>
            <a:r>
              <a:rPr lang="fi-FI" dirty="0" smtClean="0"/>
              <a:t> of </a:t>
            </a:r>
            <a:r>
              <a:rPr lang="fi-FI" dirty="0" err="1" smtClean="0"/>
              <a:t>the</a:t>
            </a:r>
            <a:r>
              <a:rPr lang="fi-FI" dirty="0" smtClean="0"/>
              <a:t> </a:t>
            </a:r>
            <a:r>
              <a:rPr lang="fi-FI" dirty="0" err="1" smtClean="0"/>
              <a:t>funding</a:t>
            </a:r>
            <a:r>
              <a:rPr lang="fi-FI" dirty="0" smtClean="0"/>
              <a:t> </a:t>
            </a:r>
            <a:r>
              <a:rPr lang="fi-FI" dirty="0" err="1" smtClean="0"/>
              <a:t>application</a:t>
            </a:r>
            <a:r>
              <a:rPr lang="fi-FI" dirty="0" smtClean="0"/>
              <a:t> of </a:t>
            </a:r>
            <a:r>
              <a:rPr lang="fi-FI" dirty="0" err="1" smtClean="0"/>
              <a:t>the</a:t>
            </a:r>
            <a:r>
              <a:rPr lang="fi-FI" dirty="0" smtClean="0"/>
              <a:t> </a:t>
            </a:r>
            <a:r>
              <a:rPr lang="fi-FI" dirty="0" err="1" smtClean="0"/>
              <a:t>project</a:t>
            </a:r>
            <a:endParaRPr lang="fi-FI" dirty="0" smtClean="0"/>
          </a:p>
          <a:p>
            <a:pPr>
              <a:buFontTx/>
              <a:buChar char="-"/>
            </a:pPr>
            <a:r>
              <a:rPr lang="fi-FI" dirty="0" err="1" smtClean="0"/>
              <a:t>Good</a:t>
            </a:r>
            <a:r>
              <a:rPr lang="fi-FI" dirty="0" smtClean="0"/>
              <a:t> </a:t>
            </a:r>
            <a:r>
              <a:rPr lang="fi-FI" dirty="0" err="1" smtClean="0"/>
              <a:t>learning</a:t>
            </a:r>
            <a:r>
              <a:rPr lang="fi-FI" dirty="0" smtClean="0"/>
              <a:t> </a:t>
            </a:r>
            <a:r>
              <a:rPr lang="fi-FI" dirty="0" err="1" smtClean="0"/>
              <a:t>experience</a:t>
            </a:r>
            <a:r>
              <a:rPr lang="fi-FI" dirty="0" smtClean="0"/>
              <a:t> on </a:t>
            </a:r>
            <a:r>
              <a:rPr lang="fi-FI" dirty="0" err="1" smtClean="0"/>
              <a:t>project</a:t>
            </a:r>
            <a:r>
              <a:rPr lang="fi-FI" dirty="0" smtClean="0"/>
              <a:t> </a:t>
            </a:r>
            <a:r>
              <a:rPr lang="fi-FI" dirty="0" err="1" smtClean="0"/>
              <a:t>planning</a:t>
            </a:r>
            <a:r>
              <a:rPr lang="fi-FI" dirty="0" smtClean="0"/>
              <a:t>, </a:t>
            </a:r>
            <a:r>
              <a:rPr lang="fi-FI" dirty="0" err="1" smtClean="0"/>
              <a:t>forming</a:t>
            </a:r>
            <a:r>
              <a:rPr lang="fi-FI" dirty="0" smtClean="0"/>
              <a:t> a </a:t>
            </a:r>
            <a:r>
              <a:rPr lang="fi-FI" dirty="0" err="1" smtClean="0"/>
              <a:t>project</a:t>
            </a:r>
            <a:r>
              <a:rPr lang="fi-FI" dirty="0" smtClean="0"/>
              <a:t> </a:t>
            </a:r>
            <a:r>
              <a:rPr lang="fi-FI" dirty="0" err="1" smtClean="0"/>
              <a:t>network</a:t>
            </a:r>
            <a:endParaRPr lang="fi-FI" dirty="0"/>
          </a:p>
          <a:p>
            <a:r>
              <a:rPr lang="fi-FI" dirty="0" err="1" smtClean="0"/>
              <a:t>After</a:t>
            </a:r>
            <a:r>
              <a:rPr lang="fi-FI" dirty="0" smtClean="0"/>
              <a:t> </a:t>
            </a:r>
            <a:r>
              <a:rPr lang="fi-FI" dirty="0" err="1" smtClean="0"/>
              <a:t>funding</a:t>
            </a:r>
            <a:r>
              <a:rPr lang="fi-FI" dirty="0" smtClean="0"/>
              <a:t> </a:t>
            </a:r>
            <a:r>
              <a:rPr lang="fi-FI" dirty="0" err="1" smtClean="0"/>
              <a:t>was</a:t>
            </a:r>
            <a:r>
              <a:rPr lang="fi-FI" dirty="0" smtClean="0"/>
              <a:t> </a:t>
            </a:r>
            <a:r>
              <a:rPr lang="fi-FI" dirty="0" err="1" smtClean="0"/>
              <a:t>granted</a:t>
            </a:r>
            <a:r>
              <a:rPr lang="fi-FI" dirty="0" smtClean="0"/>
              <a:t>, </a:t>
            </a:r>
            <a:r>
              <a:rPr lang="fi-FI" dirty="0" err="1" smtClean="0"/>
              <a:t>students</a:t>
            </a:r>
            <a:r>
              <a:rPr lang="fi-FI" dirty="0" smtClean="0"/>
              <a:t> </a:t>
            </a:r>
            <a:r>
              <a:rPr lang="fi-FI" dirty="0" err="1" smtClean="0"/>
              <a:t>were</a:t>
            </a:r>
            <a:r>
              <a:rPr lang="fi-FI" dirty="0" smtClean="0"/>
              <a:t> </a:t>
            </a:r>
            <a:r>
              <a:rPr lang="fi-FI" dirty="0" err="1" smtClean="0"/>
              <a:t>offered</a:t>
            </a:r>
            <a:r>
              <a:rPr lang="fi-FI" dirty="0" smtClean="0"/>
              <a:t> </a:t>
            </a:r>
            <a:r>
              <a:rPr lang="fi-FI" dirty="0" err="1" smtClean="0"/>
              <a:t>opportunities</a:t>
            </a:r>
            <a:r>
              <a:rPr lang="fi-FI" dirty="0" smtClean="0"/>
              <a:t> to </a:t>
            </a:r>
            <a:r>
              <a:rPr lang="fi-FI" dirty="0" err="1" smtClean="0"/>
              <a:t>study</a:t>
            </a:r>
            <a:r>
              <a:rPr lang="fi-FI" dirty="0" smtClean="0"/>
              <a:t> in </a:t>
            </a:r>
            <a:r>
              <a:rPr lang="fi-FI" dirty="0" err="1" smtClean="0"/>
              <a:t>the</a:t>
            </a:r>
            <a:r>
              <a:rPr lang="fi-FI" dirty="0" smtClean="0"/>
              <a:t> </a:t>
            </a:r>
            <a:r>
              <a:rPr lang="fi-FI" dirty="0" err="1" smtClean="0"/>
              <a:t>project</a:t>
            </a:r>
            <a:r>
              <a:rPr lang="fi-FI" dirty="0" smtClean="0"/>
              <a:t>  </a:t>
            </a:r>
          </a:p>
          <a:p>
            <a:endParaRPr lang="fi-FI" dirty="0"/>
          </a:p>
        </p:txBody>
      </p:sp>
      <p:sp>
        <p:nvSpPr>
          <p:cNvPr id="6" name="Rectangle 2"/>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65007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smtClean="0"/>
              <a:t>Case 2: </a:t>
            </a:r>
            <a:r>
              <a:rPr lang="fi-FI" dirty="0" err="1" smtClean="0"/>
              <a:t>Game</a:t>
            </a:r>
            <a:r>
              <a:rPr lang="fi-FI" dirty="0" smtClean="0"/>
              <a:t> </a:t>
            </a:r>
            <a:r>
              <a:rPr lang="fi-FI" dirty="0" err="1" smtClean="0"/>
              <a:t>education</a:t>
            </a:r>
            <a:r>
              <a:rPr lang="fi-FI" dirty="0" smtClean="0"/>
              <a:t> in </a:t>
            </a:r>
            <a:r>
              <a:rPr lang="fi-FI" dirty="0" err="1" smtClean="0"/>
              <a:t>youth</a:t>
            </a:r>
            <a:r>
              <a:rPr lang="fi-FI" dirty="0" smtClean="0"/>
              <a:t> </a:t>
            </a:r>
            <a:r>
              <a:rPr lang="fi-FI" dirty="0" err="1" smtClean="0"/>
              <a:t>work</a:t>
            </a:r>
            <a:endParaRPr lang="fi-FI" dirty="0"/>
          </a:p>
        </p:txBody>
      </p:sp>
      <p:sp>
        <p:nvSpPr>
          <p:cNvPr id="3" name="Sisällön paikkamerkki 2"/>
          <p:cNvSpPr>
            <a:spLocks noGrp="1"/>
          </p:cNvSpPr>
          <p:nvPr>
            <p:ph idx="1"/>
          </p:nvPr>
        </p:nvSpPr>
        <p:spPr>
          <a:xfrm>
            <a:off x="838199" y="1509102"/>
            <a:ext cx="10232923" cy="4351338"/>
          </a:xfrm>
        </p:spPr>
        <p:txBody>
          <a:bodyPr/>
          <a:lstStyle/>
          <a:p>
            <a:r>
              <a:rPr lang="fi-FI" dirty="0" smtClean="0"/>
              <a:t>An MA-</a:t>
            </a:r>
            <a:r>
              <a:rPr lang="fi-FI" dirty="0" err="1" smtClean="0"/>
              <a:t>level</a:t>
            </a:r>
            <a:r>
              <a:rPr lang="fi-FI" dirty="0" smtClean="0"/>
              <a:t> </a:t>
            </a:r>
            <a:r>
              <a:rPr lang="fi-FI" dirty="0" err="1" smtClean="0"/>
              <a:t>student</a:t>
            </a:r>
            <a:r>
              <a:rPr lang="fi-FI" dirty="0" smtClean="0"/>
              <a:t> </a:t>
            </a:r>
            <a:r>
              <a:rPr lang="fi-FI" dirty="0" err="1" smtClean="0"/>
              <a:t>approached</a:t>
            </a:r>
            <a:r>
              <a:rPr lang="fi-FI" dirty="0" smtClean="0"/>
              <a:t> </a:t>
            </a:r>
            <a:r>
              <a:rPr lang="fi-FI" dirty="0" err="1" smtClean="0"/>
              <a:t>with</a:t>
            </a:r>
            <a:r>
              <a:rPr lang="fi-FI" dirty="0" smtClean="0"/>
              <a:t> an idea on </a:t>
            </a:r>
            <a:r>
              <a:rPr lang="fi-FI" dirty="0" err="1" smtClean="0"/>
              <a:t>game</a:t>
            </a:r>
            <a:r>
              <a:rPr lang="fi-FI" dirty="0" smtClean="0"/>
              <a:t> </a:t>
            </a:r>
            <a:r>
              <a:rPr lang="fi-FI" dirty="0" err="1" smtClean="0"/>
              <a:t>education</a:t>
            </a:r>
            <a:r>
              <a:rPr lang="fi-FI" dirty="0" smtClean="0"/>
              <a:t> </a:t>
            </a:r>
            <a:r>
              <a:rPr lang="fi-FI" dirty="0" err="1" smtClean="0"/>
              <a:t>development</a:t>
            </a:r>
            <a:r>
              <a:rPr lang="fi-FI" dirty="0" smtClean="0"/>
              <a:t> in </a:t>
            </a:r>
            <a:r>
              <a:rPr lang="fi-FI" dirty="0" err="1" smtClean="0"/>
              <a:t>youth</a:t>
            </a:r>
            <a:r>
              <a:rPr lang="fi-FI" dirty="0" smtClean="0"/>
              <a:t> </a:t>
            </a:r>
            <a:r>
              <a:rPr lang="fi-FI" dirty="0" err="1" smtClean="0"/>
              <a:t>work</a:t>
            </a:r>
            <a:r>
              <a:rPr lang="fi-FI" dirty="0" smtClean="0"/>
              <a:t>.</a:t>
            </a:r>
          </a:p>
          <a:p>
            <a:r>
              <a:rPr lang="fi-FI" dirty="0" smtClean="0"/>
              <a:t>E-</a:t>
            </a:r>
            <a:r>
              <a:rPr lang="fi-FI" dirty="0" err="1" smtClean="0"/>
              <a:t>gaming</a:t>
            </a:r>
            <a:r>
              <a:rPr lang="fi-FI" dirty="0" smtClean="0"/>
              <a:t> is </a:t>
            </a:r>
            <a:r>
              <a:rPr lang="fi-FI" dirty="0" err="1" smtClean="0"/>
              <a:t>popular</a:t>
            </a:r>
            <a:r>
              <a:rPr lang="fi-FI" dirty="0" smtClean="0"/>
              <a:t> hobby </a:t>
            </a:r>
            <a:r>
              <a:rPr lang="fi-FI" dirty="0" err="1" smtClean="0"/>
              <a:t>amongst</a:t>
            </a:r>
            <a:r>
              <a:rPr lang="fi-FI" dirty="0" smtClean="0"/>
              <a:t> </a:t>
            </a:r>
            <a:r>
              <a:rPr lang="fi-FI" dirty="0" err="1" smtClean="0"/>
              <a:t>young</a:t>
            </a:r>
            <a:r>
              <a:rPr lang="fi-FI" dirty="0" smtClean="0"/>
              <a:t> </a:t>
            </a:r>
            <a:r>
              <a:rPr lang="fi-FI" dirty="0" err="1" smtClean="0"/>
              <a:t>people</a:t>
            </a:r>
            <a:endParaRPr lang="fi-FI" dirty="0" smtClean="0"/>
          </a:p>
          <a:p>
            <a:r>
              <a:rPr lang="fi-FI" dirty="0" smtClean="0"/>
              <a:t>Humak </a:t>
            </a:r>
            <a:r>
              <a:rPr lang="fi-FI" dirty="0" err="1" smtClean="0"/>
              <a:t>commissioned</a:t>
            </a:r>
            <a:r>
              <a:rPr lang="fi-FI" dirty="0" smtClean="0"/>
              <a:t> a </a:t>
            </a:r>
            <a:r>
              <a:rPr lang="fi-FI" dirty="0" err="1" smtClean="0"/>
              <a:t>thesis</a:t>
            </a:r>
            <a:r>
              <a:rPr lang="fi-FI" dirty="0" smtClean="0"/>
              <a:t> on </a:t>
            </a:r>
            <a:r>
              <a:rPr lang="fi-FI" dirty="0" err="1" smtClean="0"/>
              <a:t>the</a:t>
            </a:r>
            <a:r>
              <a:rPr lang="fi-FI" dirty="0" smtClean="0"/>
              <a:t> </a:t>
            </a:r>
            <a:r>
              <a:rPr lang="fi-FI" dirty="0" err="1" smtClean="0"/>
              <a:t>development</a:t>
            </a:r>
            <a:r>
              <a:rPr lang="fi-FI" dirty="0" smtClean="0"/>
              <a:t> of a </a:t>
            </a:r>
            <a:r>
              <a:rPr lang="fi-FI" dirty="0" err="1" smtClean="0"/>
              <a:t>study</a:t>
            </a:r>
            <a:r>
              <a:rPr lang="fi-FI" dirty="0" smtClean="0"/>
              <a:t> </a:t>
            </a:r>
            <a:r>
              <a:rPr lang="fi-FI" dirty="0" err="1" smtClean="0"/>
              <a:t>module</a:t>
            </a:r>
            <a:r>
              <a:rPr lang="fi-FI" dirty="0" smtClean="0"/>
              <a:t> (10 ECTS) on </a:t>
            </a:r>
            <a:r>
              <a:rPr lang="fi-FI" dirty="0" err="1" smtClean="0"/>
              <a:t>game</a:t>
            </a:r>
            <a:r>
              <a:rPr lang="fi-FI" dirty="0" smtClean="0"/>
              <a:t> </a:t>
            </a:r>
            <a:r>
              <a:rPr lang="fi-FI" dirty="0" err="1" smtClean="0"/>
              <a:t>education</a:t>
            </a:r>
            <a:r>
              <a:rPr lang="fi-FI" dirty="0" smtClean="0"/>
              <a:t> in </a:t>
            </a:r>
            <a:r>
              <a:rPr lang="fi-FI" dirty="0" err="1" smtClean="0"/>
              <a:t>youth</a:t>
            </a:r>
            <a:r>
              <a:rPr lang="fi-FI" dirty="0" smtClean="0"/>
              <a:t> </a:t>
            </a:r>
            <a:r>
              <a:rPr lang="fi-FI" dirty="0" err="1" smtClean="0"/>
              <a:t>work</a:t>
            </a:r>
            <a:endParaRPr lang="fi-FI" dirty="0" smtClean="0"/>
          </a:p>
          <a:p>
            <a:r>
              <a:rPr lang="fi-FI" dirty="0" smtClean="0"/>
              <a:t>On </a:t>
            </a:r>
            <a:r>
              <a:rPr lang="fi-FI" dirty="0" err="1" smtClean="0"/>
              <a:t>the</a:t>
            </a:r>
            <a:r>
              <a:rPr lang="fi-FI" dirty="0" smtClean="0"/>
              <a:t> </a:t>
            </a:r>
            <a:r>
              <a:rPr lang="fi-FI" dirty="0" err="1" smtClean="0"/>
              <a:t>basis</a:t>
            </a:r>
            <a:r>
              <a:rPr lang="fi-FI" dirty="0" smtClean="0"/>
              <a:t> of </a:t>
            </a:r>
            <a:r>
              <a:rPr lang="fi-FI" dirty="0" err="1" smtClean="0"/>
              <a:t>the</a:t>
            </a:r>
            <a:r>
              <a:rPr lang="fi-FI" dirty="0" smtClean="0"/>
              <a:t> </a:t>
            </a:r>
            <a:r>
              <a:rPr lang="fi-FI" dirty="0" err="1" smtClean="0"/>
              <a:t>thesis</a:t>
            </a:r>
            <a:r>
              <a:rPr lang="fi-FI" dirty="0" smtClean="0"/>
              <a:t> it </a:t>
            </a:r>
            <a:r>
              <a:rPr lang="fi-FI" dirty="0" err="1" smtClean="0"/>
              <a:t>was</a:t>
            </a:r>
            <a:r>
              <a:rPr lang="fi-FI" dirty="0" smtClean="0"/>
              <a:t> </a:t>
            </a:r>
            <a:r>
              <a:rPr lang="fi-FI" dirty="0" err="1" smtClean="0"/>
              <a:t>decided</a:t>
            </a:r>
            <a:r>
              <a:rPr lang="fi-FI" dirty="0" smtClean="0"/>
              <a:t> to </a:t>
            </a:r>
            <a:r>
              <a:rPr lang="fi-FI" dirty="0" err="1" smtClean="0"/>
              <a:t>produce</a:t>
            </a:r>
            <a:r>
              <a:rPr lang="fi-FI" dirty="0" smtClean="0"/>
              <a:t> </a:t>
            </a:r>
            <a:r>
              <a:rPr lang="fi-FI" dirty="0" err="1" smtClean="0"/>
              <a:t>two</a:t>
            </a:r>
            <a:r>
              <a:rPr lang="fi-FI" dirty="0" smtClean="0"/>
              <a:t> online </a:t>
            </a:r>
            <a:r>
              <a:rPr lang="fi-FI" dirty="0" err="1" smtClean="0"/>
              <a:t>courses</a:t>
            </a:r>
            <a:r>
              <a:rPr lang="fi-FI" dirty="0" smtClean="0"/>
              <a:t> on </a:t>
            </a:r>
            <a:r>
              <a:rPr lang="fi-FI" dirty="0" err="1" smtClean="0"/>
              <a:t>game</a:t>
            </a:r>
            <a:r>
              <a:rPr lang="fi-FI" dirty="0" smtClean="0"/>
              <a:t> </a:t>
            </a:r>
            <a:r>
              <a:rPr lang="fi-FI" dirty="0" err="1" smtClean="0"/>
              <a:t>education</a:t>
            </a:r>
            <a:r>
              <a:rPr lang="fi-FI" dirty="0" smtClean="0"/>
              <a:t> in </a:t>
            </a:r>
            <a:r>
              <a:rPr lang="fi-FI" dirty="0" err="1" smtClean="0"/>
              <a:t>youth</a:t>
            </a:r>
            <a:r>
              <a:rPr lang="fi-FI" dirty="0" smtClean="0"/>
              <a:t> </a:t>
            </a:r>
            <a:r>
              <a:rPr lang="fi-FI" dirty="0" err="1" smtClean="0"/>
              <a:t>work</a:t>
            </a:r>
            <a:r>
              <a:rPr lang="fi-FI" dirty="0" smtClean="0"/>
              <a:t> (</a:t>
            </a:r>
            <a:r>
              <a:rPr lang="fi-FI" dirty="0" err="1" smtClean="0"/>
              <a:t>each</a:t>
            </a:r>
            <a:r>
              <a:rPr lang="fi-FI" dirty="0" smtClean="0"/>
              <a:t> </a:t>
            </a:r>
            <a:r>
              <a:rPr lang="fi-FI" dirty="0" err="1" smtClean="0"/>
              <a:t>course</a:t>
            </a:r>
            <a:r>
              <a:rPr lang="fi-FI" dirty="0" smtClean="0"/>
              <a:t> 5 ECTS)</a:t>
            </a:r>
          </a:p>
          <a:p>
            <a:r>
              <a:rPr lang="fi-FI" dirty="0" smtClean="0"/>
              <a:t>The </a:t>
            </a:r>
            <a:r>
              <a:rPr lang="fi-FI" dirty="0" err="1" smtClean="0"/>
              <a:t>student</a:t>
            </a:r>
            <a:r>
              <a:rPr lang="fi-FI" dirty="0" smtClean="0"/>
              <a:t> </a:t>
            </a:r>
            <a:r>
              <a:rPr lang="fi-FI" dirty="0" err="1" smtClean="0"/>
              <a:t>was</a:t>
            </a:r>
            <a:r>
              <a:rPr lang="fi-FI" dirty="0" smtClean="0"/>
              <a:t> </a:t>
            </a:r>
            <a:r>
              <a:rPr lang="fi-FI" dirty="0" err="1" smtClean="0"/>
              <a:t>actively</a:t>
            </a:r>
            <a:r>
              <a:rPr lang="fi-FI" dirty="0" smtClean="0"/>
              <a:t> </a:t>
            </a:r>
            <a:r>
              <a:rPr lang="fi-FI" dirty="0" err="1" smtClean="0"/>
              <a:t>involved</a:t>
            </a:r>
            <a:r>
              <a:rPr lang="fi-FI" dirty="0" smtClean="0"/>
              <a:t> in </a:t>
            </a:r>
            <a:r>
              <a:rPr lang="fi-FI" dirty="0" err="1" smtClean="0"/>
              <a:t>building</a:t>
            </a:r>
            <a:r>
              <a:rPr lang="fi-FI" dirty="0" smtClean="0"/>
              <a:t> </a:t>
            </a:r>
            <a:r>
              <a:rPr lang="fi-FI" dirty="0" err="1" smtClean="0"/>
              <a:t>the</a:t>
            </a:r>
            <a:r>
              <a:rPr lang="fi-FI" dirty="0" smtClean="0"/>
              <a:t> </a:t>
            </a:r>
            <a:r>
              <a:rPr lang="fi-FI" dirty="0" err="1" smtClean="0"/>
              <a:t>courses</a:t>
            </a:r>
            <a:r>
              <a:rPr lang="fi-FI" dirty="0" smtClean="0"/>
              <a:t> and </a:t>
            </a:r>
            <a:r>
              <a:rPr lang="fi-FI" dirty="0" err="1" smtClean="0"/>
              <a:t>working</a:t>
            </a:r>
            <a:r>
              <a:rPr lang="fi-FI" dirty="0" smtClean="0"/>
              <a:t> life </a:t>
            </a:r>
            <a:r>
              <a:rPr lang="fi-FI" dirty="0" err="1" smtClean="0"/>
              <a:t>collaboration</a:t>
            </a:r>
            <a:r>
              <a:rPr lang="fi-FI" dirty="0" smtClean="0"/>
              <a:t> </a:t>
            </a:r>
            <a:r>
              <a:rPr lang="fi-FI" dirty="0" err="1" smtClean="0"/>
              <a:t>related</a:t>
            </a:r>
            <a:r>
              <a:rPr lang="fi-FI" dirty="0" smtClean="0"/>
              <a:t> to </a:t>
            </a:r>
            <a:r>
              <a:rPr lang="fi-FI" dirty="0" err="1" smtClean="0"/>
              <a:t>the</a:t>
            </a:r>
            <a:r>
              <a:rPr lang="fi-FI" dirty="0" smtClean="0"/>
              <a:t> </a:t>
            </a:r>
            <a:r>
              <a:rPr lang="fi-FI" dirty="0" err="1" smtClean="0"/>
              <a:t>planning</a:t>
            </a:r>
            <a:r>
              <a:rPr lang="fi-FI" dirty="0" smtClean="0"/>
              <a:t> of </a:t>
            </a:r>
            <a:r>
              <a:rPr lang="fi-FI" dirty="0" err="1" smtClean="0"/>
              <a:t>the</a:t>
            </a:r>
            <a:r>
              <a:rPr lang="fi-FI" dirty="0" smtClean="0"/>
              <a:t> </a:t>
            </a:r>
            <a:r>
              <a:rPr lang="fi-FI" dirty="0" err="1" smtClean="0"/>
              <a:t>courses</a:t>
            </a:r>
            <a:endParaRPr lang="fi-FI" dirty="0" smtClean="0"/>
          </a:p>
          <a:p>
            <a:r>
              <a:rPr lang="fi-FI" dirty="0" smtClean="0"/>
              <a:t>The </a:t>
            </a:r>
            <a:r>
              <a:rPr lang="fi-FI" dirty="0" err="1" smtClean="0"/>
              <a:t>first</a:t>
            </a:r>
            <a:r>
              <a:rPr lang="fi-FI" dirty="0" smtClean="0"/>
              <a:t> </a:t>
            </a:r>
            <a:r>
              <a:rPr lang="fi-FI" dirty="0" err="1" smtClean="0"/>
              <a:t>course</a:t>
            </a:r>
            <a:r>
              <a:rPr lang="fi-FI" dirty="0" smtClean="0"/>
              <a:t> </a:t>
            </a:r>
            <a:r>
              <a:rPr lang="fi-FI" dirty="0" err="1" smtClean="0"/>
              <a:t>was</a:t>
            </a:r>
            <a:r>
              <a:rPr lang="fi-FI" dirty="0" smtClean="0"/>
              <a:t> </a:t>
            </a:r>
            <a:r>
              <a:rPr lang="fi-FI" dirty="0" err="1" smtClean="0"/>
              <a:t>implemented</a:t>
            </a:r>
            <a:r>
              <a:rPr lang="fi-FI" dirty="0" smtClean="0"/>
              <a:t> </a:t>
            </a:r>
            <a:r>
              <a:rPr lang="fi-FI" dirty="0" err="1" smtClean="0"/>
              <a:t>last</a:t>
            </a:r>
            <a:r>
              <a:rPr lang="fi-FI" dirty="0" smtClean="0"/>
              <a:t> </a:t>
            </a:r>
            <a:r>
              <a:rPr lang="fi-FI" dirty="0" err="1" smtClean="0"/>
              <a:t>spring</a:t>
            </a:r>
            <a:r>
              <a:rPr lang="fi-FI" dirty="0" smtClean="0"/>
              <a:t> and </a:t>
            </a:r>
            <a:r>
              <a:rPr lang="fi-FI" dirty="0" err="1" smtClean="0"/>
              <a:t>the</a:t>
            </a:r>
            <a:r>
              <a:rPr lang="fi-FI" dirty="0" smtClean="0"/>
              <a:t> </a:t>
            </a:r>
            <a:r>
              <a:rPr lang="fi-FI" dirty="0" err="1" smtClean="0"/>
              <a:t>student</a:t>
            </a:r>
            <a:r>
              <a:rPr lang="fi-FI" dirty="0" smtClean="0"/>
              <a:t> </a:t>
            </a:r>
            <a:r>
              <a:rPr lang="fi-FI" dirty="0" err="1" smtClean="0"/>
              <a:t>acted</a:t>
            </a:r>
            <a:r>
              <a:rPr lang="fi-FI" dirty="0" smtClean="0"/>
              <a:t> as a </a:t>
            </a:r>
            <a:r>
              <a:rPr lang="fi-FI" dirty="0" err="1" smtClean="0"/>
              <a:t>paid</a:t>
            </a:r>
            <a:r>
              <a:rPr lang="fi-FI" dirty="0" smtClean="0"/>
              <a:t> </a:t>
            </a:r>
            <a:r>
              <a:rPr lang="fi-FI" dirty="0" err="1" smtClean="0"/>
              <a:t>visiting</a:t>
            </a:r>
            <a:r>
              <a:rPr lang="fi-FI" dirty="0" smtClean="0"/>
              <a:t> </a:t>
            </a:r>
            <a:r>
              <a:rPr lang="fi-FI" dirty="0" err="1" smtClean="0"/>
              <a:t>lecturer</a:t>
            </a:r>
            <a:r>
              <a:rPr lang="fi-FI" dirty="0" smtClean="0"/>
              <a:t> on </a:t>
            </a:r>
            <a:r>
              <a:rPr lang="fi-FI" dirty="0" err="1" smtClean="0"/>
              <a:t>the</a:t>
            </a:r>
            <a:r>
              <a:rPr lang="fi-FI" dirty="0" smtClean="0"/>
              <a:t> </a:t>
            </a:r>
            <a:r>
              <a:rPr lang="fi-FI" dirty="0" err="1" smtClean="0"/>
              <a:t>course</a:t>
            </a:r>
            <a:endParaRPr lang="fi-FI" dirty="0" smtClean="0"/>
          </a:p>
          <a:p>
            <a:pPr marL="0" indent="0">
              <a:buNone/>
            </a:pPr>
            <a:endParaRPr lang="fi-FI" dirty="0"/>
          </a:p>
        </p:txBody>
      </p:sp>
    </p:spTree>
    <p:extLst>
      <p:ext uri="{BB962C8B-B14F-4D97-AF65-F5344CB8AC3E}">
        <p14:creationId xmlns:p14="http://schemas.microsoft.com/office/powerpoint/2010/main" val="4251273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tsikko 3"/>
          <p:cNvSpPr>
            <a:spLocks noGrp="1"/>
          </p:cNvSpPr>
          <p:nvPr>
            <p:ph type="title"/>
          </p:nvPr>
        </p:nvSpPr>
        <p:spPr>
          <a:xfrm>
            <a:off x="705842" y="747251"/>
            <a:ext cx="9431216" cy="4159045"/>
          </a:xfrm>
        </p:spPr>
        <p:txBody>
          <a:bodyPr>
            <a:normAutofit/>
          </a:bodyPr>
          <a:lstStyle/>
          <a:p>
            <a:r>
              <a:rPr lang="fi-FI" u="none" dirty="0" smtClean="0"/>
              <a:t>THANK YOU FOR LISTENING – </a:t>
            </a:r>
            <a:br>
              <a:rPr lang="fi-FI" u="none" dirty="0" smtClean="0"/>
            </a:br>
            <a:r>
              <a:rPr lang="fi-FI" u="none" dirty="0" smtClean="0"/>
              <a:t>WOULD YOU LIKE TO SHARE </a:t>
            </a:r>
            <a:br>
              <a:rPr lang="fi-FI" u="none" dirty="0" smtClean="0"/>
            </a:br>
            <a:r>
              <a:rPr lang="fi-FI" u="none" dirty="0" smtClean="0"/>
              <a:t>YOUR EXPERIENCES?</a:t>
            </a:r>
            <a:endParaRPr lang="fi-FI" u="none" dirty="0"/>
          </a:p>
        </p:txBody>
      </p:sp>
    </p:spTree>
    <p:extLst>
      <p:ext uri="{BB962C8B-B14F-4D97-AF65-F5344CB8AC3E}">
        <p14:creationId xmlns:p14="http://schemas.microsoft.com/office/powerpoint/2010/main" val="2357176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isällön paikkamerkki 2">
            <a:extLst>
              <a:ext uri="{FF2B5EF4-FFF2-40B4-BE49-F238E27FC236}">
                <a16:creationId xmlns:a16="http://schemas.microsoft.com/office/drawing/2014/main" id="{A1D06CDA-14CB-6142-88E2-FFA5AA8A0751}"/>
              </a:ext>
            </a:extLst>
          </p:cNvPr>
          <p:cNvSpPr txBox="1">
            <a:spLocks/>
          </p:cNvSpPr>
          <p:nvPr/>
        </p:nvSpPr>
        <p:spPr>
          <a:xfrm>
            <a:off x="838200" y="2786917"/>
            <a:ext cx="5257800" cy="3191853"/>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fi-FI" sz="2000" b="1" u="sng" dirty="0" err="1"/>
              <a:t>Humak</a:t>
            </a:r>
            <a:r>
              <a:rPr lang="fi-FI" sz="1600" dirty="0"/>
              <a:t/>
            </a:r>
            <a:br>
              <a:rPr lang="fi-FI" sz="1600" dirty="0"/>
            </a:br>
            <a:r>
              <a:rPr lang="fi-FI" sz="1600" dirty="0"/>
              <a:t>Ilkantie 4</a:t>
            </a:r>
            <a:br>
              <a:rPr lang="fi-FI" sz="1600" dirty="0"/>
            </a:br>
            <a:r>
              <a:rPr lang="fi-FI" sz="1600" dirty="0"/>
              <a:t>00400 HELSINKI</a:t>
            </a:r>
          </a:p>
        </p:txBody>
      </p:sp>
    </p:spTree>
    <p:extLst>
      <p:ext uri="{BB962C8B-B14F-4D97-AF65-F5344CB8AC3E}">
        <p14:creationId xmlns:p14="http://schemas.microsoft.com/office/powerpoint/2010/main" val="545516750"/>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1045</TotalTime>
  <Words>716</Words>
  <Application>Microsoft Office PowerPoint</Application>
  <PresentationFormat>Laajakuva</PresentationFormat>
  <Paragraphs>49</Paragraphs>
  <Slides>9</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9</vt:i4>
      </vt:variant>
    </vt:vector>
  </HeadingPairs>
  <TitlesOfParts>
    <vt:vector size="14" baseType="lpstr">
      <vt:lpstr>Arial</vt:lpstr>
      <vt:lpstr>inherit</vt:lpstr>
      <vt:lpstr>Tahoma</vt:lpstr>
      <vt:lpstr>Wingdings</vt:lpstr>
      <vt:lpstr>Office-teema</vt:lpstr>
      <vt:lpstr>How to teach youth work / educate youth workers in higher education? </vt:lpstr>
      <vt:lpstr>Higher education system in Finland</vt:lpstr>
      <vt:lpstr>What do we do? - Mission of the UAS in Finland</vt:lpstr>
      <vt:lpstr>How do we do it at Humak?</vt:lpstr>
      <vt:lpstr>Our learning environments</vt:lpstr>
      <vt:lpstr>Case 1: Digital hospital youth work (1.10.21-31.12.22) </vt:lpstr>
      <vt:lpstr>Case 2: Game education in youth work</vt:lpstr>
      <vt:lpstr>THANK YOU FOR LISTENING –  WOULD YOU LIKE TO SHARE  YOUR EXPERIENCES?</vt:lpstr>
      <vt:lpstr>PowerPoint-esitys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Humanistinen ammattikorkeakoulu</dc:title>
  <dc:subject/>
  <dc:creator>Merja Kylmäkoski</dc:creator>
  <cp:keywords/>
  <dc:description/>
  <cp:lastModifiedBy>Merja Kylmäkoski</cp:lastModifiedBy>
  <cp:revision>89</cp:revision>
  <cp:lastPrinted>2020-12-16T13:41:47Z</cp:lastPrinted>
  <dcterms:created xsi:type="dcterms:W3CDTF">2020-11-30T13:26:45Z</dcterms:created>
  <dcterms:modified xsi:type="dcterms:W3CDTF">2022-12-16T13:19:21Z</dcterms:modified>
  <cp:category/>
</cp:coreProperties>
</file>