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 id="2147483735" r:id="rId2"/>
    <p:sldMasterId id="2147483710" r:id="rId3"/>
    <p:sldMasterId id="2147483672" r:id="rId4"/>
    <p:sldMasterId id="2147483697" r:id="rId5"/>
    <p:sldMasterId id="2147483685" r:id="rId6"/>
    <p:sldMasterId id="2147483660" r:id="rId7"/>
    <p:sldMasterId id="2147483748" r:id="rId8"/>
    <p:sldMasterId id="2147483762" r:id="rId9"/>
  </p:sldMasterIdLst>
  <p:notesMasterIdLst>
    <p:notesMasterId r:id="rId28"/>
  </p:notesMasterIdLst>
  <p:handoutMasterIdLst>
    <p:handoutMasterId r:id="rId29"/>
  </p:handoutMasterIdLst>
  <p:sldIdLst>
    <p:sldId id="392" r:id="rId10"/>
    <p:sldId id="433" r:id="rId11"/>
    <p:sldId id="423" r:id="rId12"/>
    <p:sldId id="424" r:id="rId13"/>
    <p:sldId id="425" r:id="rId14"/>
    <p:sldId id="428" r:id="rId15"/>
    <p:sldId id="441" r:id="rId16"/>
    <p:sldId id="434" r:id="rId17"/>
    <p:sldId id="430" r:id="rId18"/>
    <p:sldId id="431" r:id="rId19"/>
    <p:sldId id="435" r:id="rId20"/>
    <p:sldId id="436" r:id="rId21"/>
    <p:sldId id="432" r:id="rId22"/>
    <p:sldId id="437" r:id="rId23"/>
    <p:sldId id="438" r:id="rId24"/>
    <p:sldId id="439" r:id="rId25"/>
    <p:sldId id="440" r:id="rId26"/>
    <p:sldId id="422"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5A96"/>
    <a:srgbClr val="B61928"/>
    <a:srgbClr val="009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6433" autoAdjust="0"/>
  </p:normalViewPr>
  <p:slideViewPr>
    <p:cSldViewPr snapToGrid="0">
      <p:cViewPr varScale="1">
        <p:scale>
          <a:sx n="80" d="100"/>
          <a:sy n="80" d="100"/>
        </p:scale>
        <p:origin x="53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BE3B8-216F-4C29-8241-B2159848BDAB}" type="datetimeFigureOut">
              <a:rPr lang="fi-FI" smtClean="0"/>
              <a:t>21.9.2022</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AC0D39-5EF2-4429-9063-51F2EDA72070}" type="slidenum">
              <a:rPr lang="fi-FI" smtClean="0"/>
              <a:t>‹#›</a:t>
            </a:fld>
            <a:endParaRPr lang="fi-FI"/>
          </a:p>
        </p:txBody>
      </p:sp>
    </p:spTree>
    <p:extLst>
      <p:ext uri="{BB962C8B-B14F-4D97-AF65-F5344CB8AC3E}">
        <p14:creationId xmlns:p14="http://schemas.microsoft.com/office/powerpoint/2010/main" val="33004607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B8C1D-A194-4E49-9EBB-3FDA484D5309}" type="datetimeFigureOut">
              <a:rPr lang="fi-FI" smtClean="0"/>
              <a:t>21.9.2022</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5A3A7-0B68-428F-AE93-EE49B5E08B80}" type="slidenum">
              <a:rPr lang="fi-FI" smtClean="0"/>
              <a:t>‹#›</a:t>
            </a:fld>
            <a:endParaRPr lang="fi-FI"/>
          </a:p>
        </p:txBody>
      </p:sp>
    </p:spTree>
    <p:extLst>
      <p:ext uri="{BB962C8B-B14F-4D97-AF65-F5344CB8AC3E}">
        <p14:creationId xmlns:p14="http://schemas.microsoft.com/office/powerpoint/2010/main" val="13363103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baseline="0"/>
            </a:lvl1pPr>
          </a:lstStyle>
          <a:p>
            <a:r>
              <a:rPr lang="fi-FI" dirty="0"/>
              <a:t>Esityksen väliotsikko</a:t>
            </a:r>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5" name="Alatunnisteen paikkamerkki 4"/>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6335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2602004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dirty="0">
              <a:solidFill>
                <a:prstClr val="black"/>
              </a:solidFill>
            </a:endParaRPr>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689245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35330937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24586067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21273407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28330327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1727569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18902306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B61928"/>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130094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59860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150266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B61928"/>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54252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97474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296014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69556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156531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Katja Koe</a:t>
            </a:r>
          </a:p>
        </p:txBody>
      </p:sp>
      <p:sp>
        <p:nvSpPr>
          <p:cNvPr id="9" name="Dian numeron paikkamerkki 8"/>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82666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44335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 napsauttamalla</a:t>
            </a:r>
          </a:p>
        </p:txBody>
      </p:sp>
      <p:sp>
        <p:nvSpPr>
          <p:cNvPr id="3" name="Sisällön paikkamerkki 2"/>
          <p:cNvSpPr>
            <a:spLocks noGrp="1"/>
          </p:cNvSpPr>
          <p:nvPr>
            <p:ph idx="1" hasCustomPrompt="1"/>
          </p:nvPr>
        </p:nvSpPr>
        <p:spPr/>
        <p:txBody>
          <a:bodyPr/>
          <a:lstStyle>
            <a:lvl1pPr marL="342900" indent="-342900">
              <a:buFont typeface="Arial" panose="020B0604020202020204" pitchFamily="34" charset="0"/>
              <a:buChar char="•"/>
              <a:defRPr/>
            </a:lvl1pPr>
            <a:lvl2pPr>
              <a:defRPr/>
            </a:lvl2pPr>
          </a:lstStyle>
          <a:p>
            <a:pPr lvl="0"/>
            <a:r>
              <a:rPr lang="fi-FI" dirty="0"/>
              <a:t>Lisää sisältöteksti napsauttamalla</a:t>
            </a:r>
          </a:p>
          <a:p>
            <a:pPr lvl="1"/>
            <a:r>
              <a:rPr lang="fi-FI" dirty="0"/>
              <a:t>Tähän myös</a:t>
            </a:r>
          </a:p>
        </p:txBody>
      </p:sp>
      <p:sp>
        <p:nvSpPr>
          <p:cNvPr id="5" name="Alatunnisteen paikkamerkki 4"/>
          <p:cNvSpPr>
            <a:spLocks noGrp="1"/>
          </p:cNvSpPr>
          <p:nvPr>
            <p:ph type="ftr" sz="quarter" idx="11"/>
          </p:nvPr>
        </p:nvSpPr>
        <p:spPr/>
        <p:txBody>
          <a:bodyPr/>
          <a:lstStyle/>
          <a:p>
            <a:endParaRPr lang="fi-FI" dirty="0"/>
          </a:p>
        </p:txBody>
      </p:sp>
      <p:sp>
        <p:nvSpPr>
          <p:cNvPr id="4" name="Tekstiruutu 3"/>
          <p:cNvSpPr txBox="1"/>
          <p:nvPr userDrawn="1"/>
        </p:nvSpPr>
        <p:spPr>
          <a:xfrm>
            <a:off x="7905070" y="6429826"/>
            <a:ext cx="610280" cy="230832"/>
          </a:xfrm>
          <a:prstGeom prst="rect">
            <a:avLst/>
          </a:prstGeom>
          <a:noFill/>
        </p:spPr>
        <p:txBody>
          <a:bodyPr wrap="square" rtlCol="0">
            <a:spAutoFit/>
          </a:bodyPr>
          <a:lstStyle/>
          <a:p>
            <a:fld id="{3501438F-76BB-464C-A127-D272D3503D10}" type="slidenum">
              <a:rPr lang="fi-FI" sz="900" smtClean="0">
                <a:solidFill>
                  <a:srgbClr val="645A96"/>
                </a:solidFill>
              </a:rPr>
              <a:t>‹#›</a:t>
            </a:fld>
            <a:endParaRPr lang="fi-FI" sz="900" dirty="0">
              <a:solidFill>
                <a:srgbClr val="645A96"/>
              </a:solidFill>
            </a:endParaRPr>
          </a:p>
        </p:txBody>
      </p:sp>
    </p:spTree>
    <p:extLst>
      <p:ext uri="{BB962C8B-B14F-4D97-AF65-F5344CB8AC3E}">
        <p14:creationId xmlns:p14="http://schemas.microsoft.com/office/powerpoint/2010/main" val="37223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Katja Koe</a:t>
            </a:r>
          </a:p>
        </p:txBody>
      </p:sp>
      <p:sp>
        <p:nvSpPr>
          <p:cNvPr id="4" name="Dian numeron paikkamerkki 3"/>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126814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288952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252576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36411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92336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285694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73143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371524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1612353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Katja Koe</a:t>
            </a:r>
          </a:p>
        </p:txBody>
      </p:sp>
      <p:sp>
        <p:nvSpPr>
          <p:cNvPr id="9" name="Dian numeron paikkamerkki 8"/>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30440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764446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102453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Katja Koe</a:t>
            </a:r>
          </a:p>
        </p:txBody>
      </p:sp>
      <p:sp>
        <p:nvSpPr>
          <p:cNvPr id="4" name="Dian numeron paikkamerkki 3"/>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406773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1262711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893358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603330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4285337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a:lvl1pPr>
          </a:lstStyle>
          <a:p>
            <a:r>
              <a:rPr lang="fi-FI" dirty="0"/>
              <a:t>Väliotsikko</a:t>
            </a:r>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lvl1pPr algn="ctr">
              <a:defRPr lang="fi-FI" sz="900" kern="1200" dirty="0" smtClean="0">
                <a:solidFill>
                  <a:srgbClr val="0095AB"/>
                </a:solidFill>
                <a:latin typeface="+mn-lt"/>
                <a:ea typeface="+mn-ea"/>
                <a:cs typeface="+mn-cs"/>
              </a:defRPr>
            </a:lvl1pPr>
          </a:lstStyle>
          <a:p>
            <a:r>
              <a:rPr lang="fi-FI"/>
              <a:t>Katja Koe</a:t>
            </a:r>
            <a:endParaRPr lang="fi-FI" dirty="0"/>
          </a:p>
        </p:txBody>
      </p:sp>
    </p:spTree>
    <p:extLst>
      <p:ext uri="{BB962C8B-B14F-4D97-AF65-F5344CB8AC3E}">
        <p14:creationId xmlns:p14="http://schemas.microsoft.com/office/powerpoint/2010/main" val="3204006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Otsikko</a:t>
            </a:r>
          </a:p>
        </p:txBody>
      </p:sp>
      <p:sp>
        <p:nvSpPr>
          <p:cNvPr id="3" name="Sisällön paikkamerkki 2"/>
          <p:cNvSpPr>
            <a:spLocks noGrp="1"/>
          </p:cNvSpPr>
          <p:nvPr>
            <p:ph idx="1" hasCustomPrompt="1"/>
          </p:nvPr>
        </p:nvSpPr>
        <p:spPr>
          <a:xfrm>
            <a:off x="628650" y="1431928"/>
            <a:ext cx="7886700" cy="4666794"/>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stStyle>
          <a:p>
            <a:pPr lvl="0"/>
            <a:r>
              <a:rPr lang="fi-FI" dirty="0"/>
              <a:t>Kirjoita sisältöteksti tähän</a:t>
            </a:r>
          </a:p>
          <a:p>
            <a:pPr lvl="1"/>
            <a:r>
              <a:rPr lang="fi-FI" dirty="0"/>
              <a:t>Toinen taso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lvl1pPr algn="ctr">
              <a:defRPr sz="1200">
                <a:solidFill>
                  <a:srgbClr val="0095AB"/>
                </a:solidFill>
              </a:defRPr>
            </a:lvl1pPr>
          </a:lstStyle>
          <a:p>
            <a:r>
              <a:rPr lang="fi-FI"/>
              <a:t>Katja Koe</a:t>
            </a:r>
            <a:endParaRPr lang="fi-FI" dirty="0"/>
          </a:p>
        </p:txBody>
      </p:sp>
    </p:spTree>
    <p:extLst>
      <p:ext uri="{BB962C8B-B14F-4D97-AF65-F5344CB8AC3E}">
        <p14:creationId xmlns:p14="http://schemas.microsoft.com/office/powerpoint/2010/main" val="2424491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82816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7921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Alatunnisteen paikkamerkki 4"/>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B61928"/>
                </a:solidFill>
              </a:defRPr>
            </a:lvl1pPr>
          </a:lstStyle>
          <a:p>
            <a:endParaRPr lang="fi-FI" dirty="0"/>
          </a:p>
        </p:txBody>
      </p:sp>
    </p:spTree>
    <p:extLst>
      <p:ext uri="{BB962C8B-B14F-4D97-AF65-F5344CB8AC3E}">
        <p14:creationId xmlns:p14="http://schemas.microsoft.com/office/powerpoint/2010/main" val="4155180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284062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161047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39323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2379215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659165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72062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a:t>Katja Koe</a:t>
            </a:r>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45625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Otsikko</a:t>
            </a:r>
          </a:p>
        </p:txBody>
      </p:sp>
      <p:sp>
        <p:nvSpPr>
          <p:cNvPr id="3" name="Päivämäärän paikkamerkki 2"/>
          <p:cNvSpPr>
            <a:spLocks noGrp="1"/>
          </p:cNvSpPr>
          <p:nvPr>
            <p:ph type="dt" sz="half" idx="10"/>
          </p:nvPr>
        </p:nvSpPr>
        <p:spPr/>
        <p:txBody>
          <a:bodyPr/>
          <a:lstStyle/>
          <a:p>
            <a:endParaRPr lang="fi-FI" dirty="0"/>
          </a:p>
        </p:txBody>
      </p:sp>
    </p:spTree>
    <p:extLst>
      <p:ext uri="{BB962C8B-B14F-4D97-AF65-F5344CB8AC3E}">
        <p14:creationId xmlns:p14="http://schemas.microsoft.com/office/powerpoint/2010/main" val="3468677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33804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87141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rgbClr val="645A96"/>
                </a:solidFill>
              </a:defRPr>
            </a:lvl1pPr>
          </a:lstStyle>
          <a:p>
            <a:endParaRPr lang="fi-FI" dirty="0"/>
          </a:p>
        </p:txBody>
      </p:sp>
    </p:spTree>
    <p:extLst>
      <p:ext uri="{BB962C8B-B14F-4D97-AF65-F5344CB8AC3E}">
        <p14:creationId xmlns:p14="http://schemas.microsoft.com/office/powerpoint/2010/main" val="1017831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06362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958852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Katja Koe</a:t>
            </a:r>
          </a:p>
        </p:txBody>
      </p:sp>
      <p:sp>
        <p:nvSpPr>
          <p:cNvPr id="9" name="Dian numeron paikkamerkki 8"/>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882915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055696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Katja Koe</a:t>
            </a:r>
          </a:p>
        </p:txBody>
      </p:sp>
      <p:sp>
        <p:nvSpPr>
          <p:cNvPr id="4" name="Dian numeron paikkamerkki 3"/>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817741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810080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262667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795229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594242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44694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555010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152789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8936601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799033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62748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Katja Koe</a:t>
            </a:r>
          </a:p>
        </p:txBody>
      </p:sp>
      <p:sp>
        <p:nvSpPr>
          <p:cNvPr id="9" name="Dian numeron paikkamerkki 8"/>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1101479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911618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Katja Koe</a:t>
            </a:r>
          </a:p>
        </p:txBody>
      </p:sp>
      <p:sp>
        <p:nvSpPr>
          <p:cNvPr id="4" name="Dian numeron paikkamerkki 3"/>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000341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061413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693294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191917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794661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36595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2047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2576106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4261911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3579632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Katja Koe</a:t>
            </a:r>
          </a:p>
        </p:txBody>
      </p:sp>
      <p:sp>
        <p:nvSpPr>
          <p:cNvPr id="9" name="Dian numeron paikkamerkki 8"/>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3113208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Katja Koe</a:t>
            </a:r>
          </a:p>
        </p:txBody>
      </p:sp>
      <p:sp>
        <p:nvSpPr>
          <p:cNvPr id="5" name="Dian numeron paikkamerkki 4"/>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1488999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Katja Koe</a:t>
            </a:r>
          </a:p>
        </p:txBody>
      </p:sp>
      <p:sp>
        <p:nvSpPr>
          <p:cNvPr id="4" name="Dian numeron paikkamerkki 3"/>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1928778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3901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Katja Koe</a:t>
            </a:r>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418654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321988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2411352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Katja Koe</a:t>
            </a:r>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9043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baseline="0"/>
            </a:lvl1pPr>
          </a:lstStyle>
          <a:p>
            <a:r>
              <a:rPr lang="fi-FI" dirty="0"/>
              <a:t>Esityksen väliotsikko</a:t>
            </a:r>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5" name="Alatunnisteen paikkamerkki 4"/>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561500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 napsauttamalla</a:t>
            </a:r>
          </a:p>
        </p:txBody>
      </p:sp>
      <p:sp>
        <p:nvSpPr>
          <p:cNvPr id="3" name="Sisällön paikkamerkki 2"/>
          <p:cNvSpPr>
            <a:spLocks noGrp="1"/>
          </p:cNvSpPr>
          <p:nvPr>
            <p:ph idx="1" hasCustomPrompt="1"/>
          </p:nvPr>
        </p:nvSpPr>
        <p:spPr/>
        <p:txBody>
          <a:bodyPr/>
          <a:lstStyle>
            <a:lvl1pPr marL="342900" indent="-342900">
              <a:buFont typeface="Arial" panose="020B0604020202020204" pitchFamily="34" charset="0"/>
              <a:buChar char="•"/>
              <a:defRPr/>
            </a:lvl1pPr>
            <a:lvl2pPr>
              <a:defRPr/>
            </a:lvl2pPr>
          </a:lstStyle>
          <a:p>
            <a:pPr lvl="0"/>
            <a:r>
              <a:rPr lang="fi-FI" dirty="0"/>
              <a:t>Lisää sisältöteksti napsauttamalla</a:t>
            </a:r>
          </a:p>
          <a:p>
            <a:pPr lvl="1"/>
            <a:r>
              <a:rPr lang="fi-FI" dirty="0"/>
              <a:t>Tähän myös</a:t>
            </a:r>
          </a:p>
        </p:txBody>
      </p:sp>
      <p:sp>
        <p:nvSpPr>
          <p:cNvPr id="5" name="Alatunnisteen paikkamerkki 4"/>
          <p:cNvSpPr>
            <a:spLocks noGrp="1"/>
          </p:cNvSpPr>
          <p:nvPr>
            <p:ph type="ftr" sz="quarter" idx="11"/>
          </p:nvPr>
        </p:nvSpPr>
        <p:spPr/>
        <p:txBody>
          <a:bodyPr/>
          <a:lstStyle/>
          <a:p>
            <a:endParaRPr lang="fi-FI" dirty="0"/>
          </a:p>
        </p:txBody>
      </p:sp>
      <p:sp>
        <p:nvSpPr>
          <p:cNvPr id="4" name="Tekstiruutu 3"/>
          <p:cNvSpPr txBox="1"/>
          <p:nvPr userDrawn="1"/>
        </p:nvSpPr>
        <p:spPr>
          <a:xfrm>
            <a:off x="7905070" y="6429826"/>
            <a:ext cx="610280" cy="230832"/>
          </a:xfrm>
          <a:prstGeom prst="rect">
            <a:avLst/>
          </a:prstGeom>
          <a:noFill/>
        </p:spPr>
        <p:txBody>
          <a:bodyPr wrap="square" rtlCol="0">
            <a:spAutoFit/>
          </a:bodyPr>
          <a:lstStyle/>
          <a:p>
            <a:fld id="{3501438F-76BB-464C-A127-D272D3503D10}" type="slidenum">
              <a:rPr lang="fi-FI" sz="900" smtClean="0">
                <a:solidFill>
                  <a:srgbClr val="645A96"/>
                </a:solidFill>
              </a:rPr>
              <a:pPr/>
              <a:t>‹#›</a:t>
            </a:fld>
            <a:endParaRPr lang="fi-FI" sz="900" dirty="0">
              <a:solidFill>
                <a:srgbClr val="645A96"/>
              </a:solidFill>
            </a:endParaRPr>
          </a:p>
        </p:txBody>
      </p:sp>
    </p:spTree>
    <p:extLst>
      <p:ext uri="{BB962C8B-B14F-4D97-AF65-F5344CB8AC3E}">
        <p14:creationId xmlns:p14="http://schemas.microsoft.com/office/powerpoint/2010/main" val="42430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592009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Alatunnisteen paikkamerkki 4"/>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B61928"/>
                </a:solidFill>
              </a:defRPr>
            </a:lvl1pPr>
          </a:lstStyle>
          <a:p>
            <a:endParaRPr lang="fi-FI" dirty="0"/>
          </a:p>
        </p:txBody>
      </p:sp>
    </p:spTree>
    <p:extLst>
      <p:ext uri="{BB962C8B-B14F-4D97-AF65-F5344CB8AC3E}">
        <p14:creationId xmlns:p14="http://schemas.microsoft.com/office/powerpoint/2010/main" val="835310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rgbClr val="645A96"/>
                </a:solidFill>
              </a:defRPr>
            </a:lvl1pPr>
          </a:lstStyle>
          <a:p>
            <a:endParaRPr lang="fi-FI" dirty="0"/>
          </a:p>
        </p:txBody>
      </p:sp>
    </p:spTree>
    <p:extLst>
      <p:ext uri="{BB962C8B-B14F-4D97-AF65-F5344CB8AC3E}">
        <p14:creationId xmlns:p14="http://schemas.microsoft.com/office/powerpoint/2010/main" val="765235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dirty="0">
              <a:solidFill>
                <a:prstClr val="black"/>
              </a:solidFill>
            </a:endParaRPr>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260870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770572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85072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3387268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29198487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3459663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3676757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33817855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lvl1pPr>
              <a:defRPr sz="1200">
                <a:solidFill>
                  <a:srgbClr val="B61928"/>
                </a:solidFill>
              </a:defRPr>
            </a:lvl1p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pPr/>
              <a:t>‹#›</a:t>
            </a:fld>
            <a:endParaRPr lang="fi-FI"/>
          </a:p>
        </p:txBody>
      </p:sp>
    </p:spTree>
    <p:extLst>
      <p:ext uri="{BB962C8B-B14F-4D97-AF65-F5344CB8AC3E}">
        <p14:creationId xmlns:p14="http://schemas.microsoft.com/office/powerpoint/2010/main" val="2382559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baseline="0"/>
            </a:lvl1pPr>
          </a:lstStyle>
          <a:p>
            <a:r>
              <a:rPr lang="fi-FI" dirty="0"/>
              <a:t>Esityksen väliotsikko</a:t>
            </a:r>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sp>
        <p:nvSpPr>
          <p:cNvPr id="5" name="Alatunnisteen paikkamerkki 4"/>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373403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 napsauttamalla</a:t>
            </a:r>
          </a:p>
        </p:txBody>
      </p:sp>
      <p:sp>
        <p:nvSpPr>
          <p:cNvPr id="3" name="Sisällön paikkamerkki 2"/>
          <p:cNvSpPr>
            <a:spLocks noGrp="1"/>
          </p:cNvSpPr>
          <p:nvPr>
            <p:ph idx="1" hasCustomPrompt="1"/>
          </p:nvPr>
        </p:nvSpPr>
        <p:spPr/>
        <p:txBody>
          <a:bodyPr/>
          <a:lstStyle>
            <a:lvl1pPr marL="342900" indent="-342900">
              <a:buFont typeface="Arial" panose="020B0604020202020204" pitchFamily="34" charset="0"/>
              <a:buChar char="•"/>
              <a:defRPr/>
            </a:lvl1pPr>
            <a:lvl2pPr>
              <a:defRPr/>
            </a:lvl2pPr>
          </a:lstStyle>
          <a:p>
            <a:pPr lvl="0"/>
            <a:r>
              <a:rPr lang="fi-FI" dirty="0"/>
              <a:t>Lisää sisältöteksti napsauttamalla</a:t>
            </a:r>
          </a:p>
          <a:p>
            <a:pPr lvl="1"/>
            <a:r>
              <a:rPr lang="fi-FI" dirty="0"/>
              <a:t>Tähän myös</a:t>
            </a:r>
          </a:p>
        </p:txBody>
      </p:sp>
      <p:sp>
        <p:nvSpPr>
          <p:cNvPr id="5" name="Alatunnisteen paikkamerkki 4"/>
          <p:cNvSpPr>
            <a:spLocks noGrp="1"/>
          </p:cNvSpPr>
          <p:nvPr>
            <p:ph type="ftr" sz="quarter" idx="11"/>
          </p:nvPr>
        </p:nvSpPr>
        <p:spPr/>
        <p:txBody>
          <a:bodyPr/>
          <a:lstStyle/>
          <a:p>
            <a:endParaRPr lang="fi-FI" dirty="0"/>
          </a:p>
        </p:txBody>
      </p:sp>
      <p:sp>
        <p:nvSpPr>
          <p:cNvPr id="4" name="Tekstiruutu 3"/>
          <p:cNvSpPr txBox="1"/>
          <p:nvPr userDrawn="1"/>
        </p:nvSpPr>
        <p:spPr>
          <a:xfrm>
            <a:off x="7905070" y="6429826"/>
            <a:ext cx="610280" cy="230832"/>
          </a:xfrm>
          <a:prstGeom prst="rect">
            <a:avLst/>
          </a:prstGeom>
          <a:noFill/>
        </p:spPr>
        <p:txBody>
          <a:bodyPr wrap="square" rtlCol="0">
            <a:spAutoFit/>
          </a:bodyPr>
          <a:lstStyle/>
          <a:p>
            <a:fld id="{3501438F-76BB-464C-A127-D272D3503D10}" type="slidenum">
              <a:rPr lang="fi-FI" sz="900">
                <a:solidFill>
                  <a:srgbClr val="645A96"/>
                </a:solidFill>
              </a:rPr>
              <a:pPr/>
              <a:t>‹#›</a:t>
            </a:fld>
            <a:endParaRPr lang="fi-FI" sz="900" dirty="0">
              <a:solidFill>
                <a:srgbClr val="645A96"/>
              </a:solidFill>
            </a:endParaRPr>
          </a:p>
        </p:txBody>
      </p:sp>
    </p:spTree>
    <p:extLst>
      <p:ext uri="{BB962C8B-B14F-4D97-AF65-F5344CB8AC3E}">
        <p14:creationId xmlns:p14="http://schemas.microsoft.com/office/powerpoint/2010/main" val="11723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lvl1pPr>
              <a:defRPr sz="1200">
                <a:solidFill>
                  <a:srgbClr val="645A96"/>
                </a:solidFill>
              </a:defRPr>
            </a:lvl1p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7848895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Alatunnisteen paikkamerkki 4"/>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B61928"/>
                </a:solidFill>
              </a:defRPr>
            </a:lvl1pPr>
          </a:lstStyle>
          <a:p>
            <a:endParaRPr lang="fi-FI" dirty="0"/>
          </a:p>
        </p:txBody>
      </p:sp>
    </p:spTree>
    <p:extLst>
      <p:ext uri="{BB962C8B-B14F-4D97-AF65-F5344CB8AC3E}">
        <p14:creationId xmlns:p14="http://schemas.microsoft.com/office/powerpoint/2010/main" val="1587795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rgbClr val="645A96"/>
                </a:solidFill>
              </a:defRPr>
            </a:lvl1pPr>
          </a:lstStyle>
          <a:p>
            <a:endParaRPr lang="fi-FI" dirty="0"/>
          </a:p>
        </p:txBody>
      </p:sp>
    </p:spTree>
    <p:extLst>
      <p:ext uri="{BB962C8B-B14F-4D97-AF65-F5344CB8AC3E}">
        <p14:creationId xmlns:p14="http://schemas.microsoft.com/office/powerpoint/2010/main" val="84250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e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jpeg"/><Relationship Id="rId2" Type="http://schemas.openxmlformats.org/officeDocument/2006/relationships/slideLayout" Target="../slideLayouts/slideLayout83.xml"/><Relationship Id="rId16" Type="http://schemas.openxmlformats.org/officeDocument/2006/relationships/image" Target="../media/image1.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oleObject" Target="../embeddings/oleObject3.bin"/><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2.jpeg"/><Relationship Id="rId2" Type="http://schemas.openxmlformats.org/officeDocument/2006/relationships/slideLayout" Target="../slideLayouts/slideLayout96.xml"/><Relationship Id="rId16" Type="http://schemas.openxmlformats.org/officeDocument/2006/relationships/image" Target="../media/image1.emf"/><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oleObject" Target="../embeddings/oleObject4.bin"/><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1" y="771042"/>
            <a:ext cx="7472362" cy="791058"/>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a:t>Lisää sisältöteksti tähän</a:t>
            </a:r>
            <a:br>
              <a:rPr lang="fi-FI" dirty="0"/>
            </a:br>
            <a:br>
              <a:rPr lang="fi-FI" dirty="0"/>
            </a:br>
            <a:endParaRPr lang="fi-FI" dirty="0"/>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645A96"/>
                </a:solidFill>
              </a:defRPr>
            </a:lvl1pPr>
          </a:lstStyle>
          <a:p>
            <a:endParaRPr lang="fi-FI" dirty="0"/>
          </a:p>
        </p:txBody>
      </p:sp>
      <p:graphicFrame>
        <p:nvGraphicFramePr>
          <p:cNvPr id="8" name="Objekti 7"/>
          <p:cNvGraphicFramePr>
            <a:graphicFrameLocks/>
          </p:cNvGraphicFramePr>
          <p:nvPr>
            <p:extLst>
              <p:ext uri="{D42A27DB-BD31-4B8C-83A1-F6EECF244321}">
                <p14:modId xmlns:p14="http://schemas.microsoft.com/office/powerpoint/2010/main" val="97210980"/>
              </p:ext>
            </p:extLst>
          </p:nvPr>
        </p:nvGraphicFramePr>
        <p:xfrm>
          <a:off x="-2207" y="-4452"/>
          <a:ext cx="9153000" cy="144000"/>
        </p:xfrm>
        <a:graphic>
          <a:graphicData uri="http://schemas.openxmlformats.org/presentationml/2006/ole">
            <mc:AlternateContent xmlns:mc="http://schemas.openxmlformats.org/markup-compatibility/2006">
              <mc:Choice xmlns:v="urn:schemas-microsoft-com:vml" Requires="v">
                <p:oleObj name="Acrobat Document" r:id="rId15" imgW="5829257" imgH="95224" progId="AcroExch.Document.11">
                  <p:embed/>
                </p:oleObj>
              </mc:Choice>
              <mc:Fallback>
                <p:oleObj name="Acrobat Document" r:id="rId15" imgW="5829257" imgH="95224" progId="AcroExch.Document.11">
                  <p:embed/>
                  <p:pic>
                    <p:nvPicPr>
                      <p:cNvPr id="0" name=""/>
                      <p:cNvPicPr/>
                      <p:nvPr/>
                    </p:nvPicPr>
                    <p:blipFill>
                      <a:blip r:embed="rId16"/>
                      <a:stretch>
                        <a:fillRect/>
                      </a:stretch>
                    </p:blipFill>
                    <p:spPr>
                      <a:xfrm>
                        <a:off x="-2207" y="-4452"/>
                        <a:ext cx="9153000" cy="144000"/>
                      </a:xfrm>
                      <a:prstGeom prst="rect">
                        <a:avLst/>
                      </a:prstGeom>
                    </p:spPr>
                  </p:pic>
                </p:oleObj>
              </mc:Fallback>
            </mc:AlternateContent>
          </a:graphicData>
        </a:graphic>
      </p:graphicFrame>
      <p:sp>
        <p:nvSpPr>
          <p:cNvPr id="9" name="Dian numeron paikkamerkki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645A96"/>
                </a:solidFill>
              </a:defRPr>
            </a:lvl1pPr>
          </a:lstStyle>
          <a:p>
            <a:fld id="{39E11925-E288-46F5-B1FE-26AF54984E54}" type="slidenum">
              <a:rPr lang="fi-FI" smtClean="0"/>
              <a:pPr/>
              <a:t>‹#›</a:t>
            </a:fld>
            <a:endParaRPr lang="fi-FI" dirty="0"/>
          </a:p>
        </p:txBody>
      </p:sp>
      <p:pic>
        <p:nvPicPr>
          <p:cNvPr id="12" name="Kuva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06934" y="203271"/>
            <a:ext cx="2304288" cy="608492"/>
          </a:xfrm>
          <a:prstGeom prst="rect">
            <a:avLst/>
          </a:prstGeom>
        </p:spPr>
      </p:pic>
    </p:spTree>
    <p:extLst>
      <p:ext uri="{BB962C8B-B14F-4D97-AF65-F5344CB8AC3E}">
        <p14:creationId xmlns:p14="http://schemas.microsoft.com/office/powerpoint/2010/main" val="14237323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5" r:id="rId4"/>
    <p:sldLayoutId id="2147483726" r:id="rId5"/>
    <p:sldLayoutId id="2147483747"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ftr="0" dt="0"/>
  <p:txStyles>
    <p:titleStyle>
      <a:lvl1pPr algn="l" defTabSz="685800" rtl="0" eaLnBrk="1" latinLnBrk="0" hangingPunct="1">
        <a:lnSpc>
          <a:spcPct val="90000"/>
        </a:lnSpc>
        <a:spcBef>
          <a:spcPct val="0"/>
        </a:spcBef>
        <a:buNone/>
        <a:defRPr sz="3300" kern="1200">
          <a:solidFill>
            <a:srgbClr val="645A96"/>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Katja Koe</a:t>
            </a:r>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300689-E2BF-4EED-AA6A-F93A0EDB7D12}" type="slidenum">
              <a:rPr lang="fi-FI" smtClean="0"/>
              <a:t>‹#›</a:t>
            </a:fld>
            <a:endParaRPr lang="fi-FI"/>
          </a:p>
        </p:txBody>
      </p:sp>
    </p:spTree>
    <p:extLst>
      <p:ext uri="{BB962C8B-B14F-4D97-AF65-F5344CB8AC3E}">
        <p14:creationId xmlns:p14="http://schemas.microsoft.com/office/powerpoint/2010/main" val="12841102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Katja Koe</a:t>
            </a:r>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4647B-CE3B-4992-A3CB-83F1EA584B91}" type="slidenum">
              <a:rPr lang="fi-FI" smtClean="0"/>
              <a:t>‹#›</a:t>
            </a:fld>
            <a:endParaRPr lang="fi-FI"/>
          </a:p>
        </p:txBody>
      </p:sp>
    </p:spTree>
    <p:extLst>
      <p:ext uri="{BB962C8B-B14F-4D97-AF65-F5344CB8AC3E}">
        <p14:creationId xmlns:p14="http://schemas.microsoft.com/office/powerpoint/2010/main" val="15932561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7"/>
            <a:ext cx="6415088" cy="749299"/>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628650" y="1431928"/>
            <a:ext cx="7886700" cy="4745035"/>
          </a:xfrm>
          <a:prstGeom prst="rect">
            <a:avLst/>
          </a:prstGeom>
        </p:spPr>
        <p:txBody>
          <a:bodyPr vert="horz" lIns="91440" tIns="45720" rIns="91440" bIns="45720" rtlCol="0">
            <a:normAutofit/>
          </a:bodyPr>
          <a:lstStyle/>
          <a:p>
            <a:pPr lvl="0"/>
            <a:r>
              <a:rPr lang="fi-FI" dirty="0"/>
              <a:t>Muokkaa tekstiä napsauttamalla</a:t>
            </a:r>
          </a:p>
          <a:p>
            <a:pPr lvl="0"/>
            <a:endParaRPr lang="fi-FI" dirty="0"/>
          </a:p>
          <a:p>
            <a:pPr lvl="0"/>
            <a:endParaRPr lang="fi-FI" dirty="0"/>
          </a:p>
          <a:p>
            <a:pPr lvl="0"/>
            <a:endParaRPr lang="fi-FI" dirty="0"/>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0095AB"/>
                </a:solidFill>
              </a:defRPr>
            </a:lvl1pPr>
          </a:lstStyle>
          <a:p>
            <a:endParaRPr lang="fi-FI" dirty="0"/>
          </a:p>
        </p:txBody>
      </p:sp>
      <p:graphicFrame>
        <p:nvGraphicFramePr>
          <p:cNvPr id="7" name="Objekti 6"/>
          <p:cNvGraphicFramePr>
            <a:graphicFrameLocks/>
          </p:cNvGraphicFramePr>
          <p:nvPr>
            <p:extLst>
              <p:ext uri="{D42A27DB-BD31-4B8C-83A1-F6EECF244321}">
                <p14:modId xmlns:p14="http://schemas.microsoft.com/office/powerpoint/2010/main" val="2829453294"/>
              </p:ext>
            </p:extLst>
          </p:nvPr>
        </p:nvGraphicFramePr>
        <p:xfrm>
          <a:off x="-51792" y="1"/>
          <a:ext cx="9290804" cy="123825"/>
        </p:xfrm>
        <a:graphic>
          <a:graphicData uri="http://schemas.openxmlformats.org/presentationml/2006/ole">
            <mc:AlternateContent xmlns:mc="http://schemas.openxmlformats.org/markup-compatibility/2006">
              <mc:Choice xmlns:v="urn:schemas-microsoft-com:vml" Requires="v">
                <p:oleObj name="Acrobat Document" r:id="rId14" imgW="5934057" imgH="113991" progId="AcroExch.Document.11">
                  <p:embed/>
                </p:oleObj>
              </mc:Choice>
              <mc:Fallback>
                <p:oleObj name="Acrobat Document" r:id="rId14" imgW="5934057" imgH="113991"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792" y="1"/>
                        <a:ext cx="9290804" cy="123825"/>
                      </a:xfrm>
                      <a:prstGeom prst="rect">
                        <a:avLst/>
                      </a:prstGeom>
                      <a:noFill/>
                    </p:spPr>
                  </p:pic>
                </p:oleObj>
              </mc:Fallback>
            </mc:AlternateContent>
          </a:graphicData>
        </a:graphic>
      </p:graphicFrame>
      <p:pic>
        <p:nvPicPr>
          <p:cNvPr id="8" name="Kuva 7"/>
          <p:cNvPicPr/>
          <p:nvPr/>
        </p:nvPicPr>
        <p:blipFill>
          <a:blip r:embed="rId16">
            <a:extLst>
              <a:ext uri="{28A0092B-C50C-407E-A947-70E740481C1C}">
                <a14:useLocalDpi xmlns:a14="http://schemas.microsoft.com/office/drawing/2010/main" val="0"/>
              </a:ext>
            </a:extLst>
          </a:blip>
          <a:stretch>
            <a:fillRect/>
          </a:stretch>
        </p:blipFill>
        <p:spPr>
          <a:xfrm>
            <a:off x="7269272" y="215900"/>
            <a:ext cx="1071563" cy="478790"/>
          </a:xfrm>
          <a:prstGeom prst="rect">
            <a:avLst/>
          </a:prstGeom>
        </p:spPr>
      </p:pic>
      <p:pic>
        <p:nvPicPr>
          <p:cNvPr id="9" name="Kuva 8"/>
          <p:cNvPicPr/>
          <p:nvPr/>
        </p:nvPicPr>
        <p:blipFill>
          <a:blip r:embed="rId16">
            <a:extLst>
              <a:ext uri="{28A0092B-C50C-407E-A947-70E740481C1C}">
                <a14:useLocalDpi xmlns:a14="http://schemas.microsoft.com/office/drawing/2010/main" val="0"/>
              </a:ext>
            </a:extLst>
          </a:blip>
          <a:stretch>
            <a:fillRect/>
          </a:stretch>
        </p:blipFill>
        <p:spPr>
          <a:xfrm>
            <a:off x="7269272" y="215900"/>
            <a:ext cx="1071563" cy="478790"/>
          </a:xfrm>
          <a:prstGeom prst="rect">
            <a:avLst/>
          </a:prstGeom>
        </p:spPr>
      </p:pic>
    </p:spTree>
    <p:extLst>
      <p:ext uri="{BB962C8B-B14F-4D97-AF65-F5344CB8AC3E}">
        <p14:creationId xmlns:p14="http://schemas.microsoft.com/office/powerpoint/2010/main" val="2241830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sz="3300" kern="1200">
          <a:solidFill>
            <a:srgbClr val="0095AB"/>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95A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95A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95A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95A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Katja Koe</a:t>
            </a:r>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9BDCEC-993F-48C9-BFD7-346BC284F79A}" type="slidenum">
              <a:rPr lang="fi-FI" smtClean="0"/>
              <a:t>‹#›</a:t>
            </a:fld>
            <a:endParaRPr lang="fi-FI"/>
          </a:p>
        </p:txBody>
      </p:sp>
    </p:spTree>
    <p:extLst>
      <p:ext uri="{BB962C8B-B14F-4D97-AF65-F5344CB8AC3E}">
        <p14:creationId xmlns:p14="http://schemas.microsoft.com/office/powerpoint/2010/main" val="15830786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Katja Koe</a:t>
            </a:r>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749AF9-5B7D-4553-9D86-223D910835F8}" type="slidenum">
              <a:rPr lang="fi-FI" smtClean="0"/>
              <a:t>‹#›</a:t>
            </a:fld>
            <a:endParaRPr lang="fi-FI"/>
          </a:p>
        </p:txBody>
      </p:sp>
    </p:spTree>
    <p:extLst>
      <p:ext uri="{BB962C8B-B14F-4D97-AF65-F5344CB8AC3E}">
        <p14:creationId xmlns:p14="http://schemas.microsoft.com/office/powerpoint/2010/main" val="36916067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Katja Koe</a:t>
            </a:r>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DD12D-E74C-4061-B543-4F52C01B0A42}" type="slidenum">
              <a:rPr lang="fi-FI" smtClean="0"/>
              <a:t>‹#›</a:t>
            </a:fld>
            <a:endParaRPr lang="fi-FI"/>
          </a:p>
        </p:txBody>
      </p:sp>
    </p:spTree>
    <p:extLst>
      <p:ext uri="{BB962C8B-B14F-4D97-AF65-F5344CB8AC3E}">
        <p14:creationId xmlns:p14="http://schemas.microsoft.com/office/powerpoint/2010/main" val="3332409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1" y="771042"/>
            <a:ext cx="7472362" cy="791058"/>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a:t>Lisää sisältöteksti tähän</a:t>
            </a:r>
            <a:br>
              <a:rPr lang="fi-FI" dirty="0"/>
            </a:br>
            <a:br>
              <a:rPr lang="fi-FI" dirty="0"/>
            </a:br>
            <a:endParaRPr lang="fi-FI" dirty="0"/>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645A96"/>
                </a:solidFill>
              </a:defRPr>
            </a:lvl1pPr>
          </a:lstStyle>
          <a:p>
            <a:endParaRPr lang="fi-FI" dirty="0"/>
          </a:p>
        </p:txBody>
      </p:sp>
      <p:graphicFrame>
        <p:nvGraphicFramePr>
          <p:cNvPr id="8" name="Objekti 7"/>
          <p:cNvGraphicFramePr>
            <a:graphicFrameLocks/>
          </p:cNvGraphicFramePr>
          <p:nvPr>
            <p:extLst>
              <p:ext uri="{D42A27DB-BD31-4B8C-83A1-F6EECF244321}">
                <p14:modId xmlns:p14="http://schemas.microsoft.com/office/powerpoint/2010/main" val="2865139569"/>
              </p:ext>
            </p:extLst>
          </p:nvPr>
        </p:nvGraphicFramePr>
        <p:xfrm>
          <a:off x="-2207" y="-4452"/>
          <a:ext cx="9153000" cy="144000"/>
        </p:xfrm>
        <a:graphic>
          <a:graphicData uri="http://schemas.openxmlformats.org/presentationml/2006/ole">
            <mc:AlternateContent xmlns:mc="http://schemas.openxmlformats.org/markup-compatibility/2006">
              <mc:Choice xmlns:v="urn:schemas-microsoft-com:vml" Requires="v">
                <p:oleObj name="Acrobat Document" r:id="rId15" imgW="5829257" imgH="95224" progId="AcroExch.Document.11">
                  <p:embed/>
                </p:oleObj>
              </mc:Choice>
              <mc:Fallback>
                <p:oleObj name="Acrobat Document" r:id="rId15" imgW="5829257" imgH="95224" progId="AcroExch.Document.11">
                  <p:embed/>
                  <p:pic>
                    <p:nvPicPr>
                      <p:cNvPr id="0" name=""/>
                      <p:cNvPicPr/>
                      <p:nvPr/>
                    </p:nvPicPr>
                    <p:blipFill>
                      <a:blip r:embed="rId16"/>
                      <a:stretch>
                        <a:fillRect/>
                      </a:stretch>
                    </p:blipFill>
                    <p:spPr>
                      <a:xfrm>
                        <a:off x="-2207" y="-4452"/>
                        <a:ext cx="9153000" cy="144000"/>
                      </a:xfrm>
                      <a:prstGeom prst="rect">
                        <a:avLst/>
                      </a:prstGeom>
                    </p:spPr>
                  </p:pic>
                </p:oleObj>
              </mc:Fallback>
            </mc:AlternateContent>
          </a:graphicData>
        </a:graphic>
      </p:graphicFrame>
      <p:sp>
        <p:nvSpPr>
          <p:cNvPr id="9" name="Dian numeron paikkamerkki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645A96"/>
                </a:solidFill>
              </a:defRPr>
            </a:lvl1pPr>
          </a:lstStyle>
          <a:p>
            <a:fld id="{39E11925-E288-46F5-B1FE-26AF54984E54}" type="slidenum">
              <a:rPr lang="fi-FI" smtClean="0"/>
              <a:pPr/>
              <a:t>‹#›</a:t>
            </a:fld>
            <a:endParaRPr lang="fi-FI" dirty="0"/>
          </a:p>
        </p:txBody>
      </p:sp>
      <p:pic>
        <p:nvPicPr>
          <p:cNvPr id="12" name="Kuva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06934" y="203271"/>
            <a:ext cx="2304288" cy="608492"/>
          </a:xfrm>
          <a:prstGeom prst="rect">
            <a:avLst/>
          </a:prstGeom>
        </p:spPr>
      </p:pic>
    </p:spTree>
    <p:extLst>
      <p:ext uri="{BB962C8B-B14F-4D97-AF65-F5344CB8AC3E}">
        <p14:creationId xmlns:p14="http://schemas.microsoft.com/office/powerpoint/2010/main" val="19362805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sldNum="0" hdr="0" ftr="0" dt="0"/>
  <p:txStyles>
    <p:titleStyle>
      <a:lvl1pPr algn="l" defTabSz="685800" rtl="0" eaLnBrk="1" latinLnBrk="0" hangingPunct="1">
        <a:lnSpc>
          <a:spcPct val="90000"/>
        </a:lnSpc>
        <a:spcBef>
          <a:spcPct val="0"/>
        </a:spcBef>
        <a:buNone/>
        <a:defRPr sz="3300" kern="1200">
          <a:solidFill>
            <a:srgbClr val="645A96"/>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1" y="771042"/>
            <a:ext cx="7472362" cy="791058"/>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a:t>Lisää sisältöteksti tähän</a:t>
            </a:r>
            <a:br>
              <a:rPr lang="fi-FI" dirty="0"/>
            </a:br>
            <a:br>
              <a:rPr lang="fi-FI" dirty="0"/>
            </a:br>
            <a:endParaRPr lang="fi-FI" dirty="0"/>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645A96"/>
                </a:solidFill>
              </a:defRPr>
            </a:lvl1pPr>
          </a:lstStyle>
          <a:p>
            <a:endParaRPr lang="fi-FI" dirty="0"/>
          </a:p>
        </p:txBody>
      </p:sp>
      <p:graphicFrame>
        <p:nvGraphicFramePr>
          <p:cNvPr id="8" name="Objekti 7"/>
          <p:cNvGraphicFramePr>
            <a:graphicFrameLocks/>
          </p:cNvGraphicFramePr>
          <p:nvPr>
            <p:extLst>
              <p:ext uri="{D42A27DB-BD31-4B8C-83A1-F6EECF244321}">
                <p14:modId xmlns:p14="http://schemas.microsoft.com/office/powerpoint/2010/main" val="2542975905"/>
              </p:ext>
            </p:extLst>
          </p:nvPr>
        </p:nvGraphicFramePr>
        <p:xfrm>
          <a:off x="-2207" y="-4452"/>
          <a:ext cx="9153000" cy="144000"/>
        </p:xfrm>
        <a:graphic>
          <a:graphicData uri="http://schemas.openxmlformats.org/presentationml/2006/ole">
            <mc:AlternateContent xmlns:mc="http://schemas.openxmlformats.org/markup-compatibility/2006">
              <mc:Choice xmlns:v="urn:schemas-microsoft-com:vml" Requires="v">
                <p:oleObj name="Acrobat Document" r:id="rId15" imgW="5829257" imgH="95224" progId="AcroExch.Document.11">
                  <p:embed/>
                </p:oleObj>
              </mc:Choice>
              <mc:Fallback>
                <p:oleObj name="Acrobat Document" r:id="rId15" imgW="5829257" imgH="95224" progId="AcroExch.Document.11">
                  <p:embed/>
                  <p:pic>
                    <p:nvPicPr>
                      <p:cNvPr id="0" name=""/>
                      <p:cNvPicPr/>
                      <p:nvPr/>
                    </p:nvPicPr>
                    <p:blipFill>
                      <a:blip r:embed="rId16"/>
                      <a:stretch>
                        <a:fillRect/>
                      </a:stretch>
                    </p:blipFill>
                    <p:spPr>
                      <a:xfrm>
                        <a:off x="-2207" y="-4452"/>
                        <a:ext cx="9153000" cy="144000"/>
                      </a:xfrm>
                      <a:prstGeom prst="rect">
                        <a:avLst/>
                      </a:prstGeom>
                    </p:spPr>
                  </p:pic>
                </p:oleObj>
              </mc:Fallback>
            </mc:AlternateContent>
          </a:graphicData>
        </a:graphic>
      </p:graphicFrame>
      <p:sp>
        <p:nvSpPr>
          <p:cNvPr id="9" name="Dian numeron paikkamerkki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645A96"/>
                </a:solidFill>
              </a:defRPr>
            </a:lvl1pPr>
          </a:lstStyle>
          <a:p>
            <a:fld id="{39E11925-E288-46F5-B1FE-26AF54984E54}" type="slidenum">
              <a:rPr lang="fi-FI" smtClean="0"/>
              <a:pPr/>
              <a:t>‹#›</a:t>
            </a:fld>
            <a:endParaRPr lang="fi-FI" dirty="0"/>
          </a:p>
        </p:txBody>
      </p:sp>
      <p:pic>
        <p:nvPicPr>
          <p:cNvPr id="12" name="Kuva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06934" y="203271"/>
            <a:ext cx="2304288" cy="608492"/>
          </a:xfrm>
          <a:prstGeom prst="rect">
            <a:avLst/>
          </a:prstGeom>
        </p:spPr>
      </p:pic>
    </p:spTree>
    <p:extLst>
      <p:ext uri="{BB962C8B-B14F-4D97-AF65-F5344CB8AC3E}">
        <p14:creationId xmlns:p14="http://schemas.microsoft.com/office/powerpoint/2010/main" val="242682113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sldNum="0" hdr="0" ftr="0" dt="0"/>
  <p:txStyles>
    <p:titleStyle>
      <a:lvl1pPr algn="l" defTabSz="685800" rtl="0" eaLnBrk="1" latinLnBrk="0" hangingPunct="1">
        <a:lnSpc>
          <a:spcPct val="90000"/>
        </a:lnSpc>
        <a:spcBef>
          <a:spcPct val="0"/>
        </a:spcBef>
        <a:buNone/>
        <a:defRPr sz="3300" kern="1200">
          <a:solidFill>
            <a:srgbClr val="645A96"/>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hyperlink" Target="https://www.agjb.de/wp-content/uploads/2019/06/WEB_hsk_broschuere_qualifikationsprofil_181114.pdf" TargetMode="Externa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Otsikko 1"/>
          <p:cNvSpPr>
            <a:spLocks noGrp="1"/>
          </p:cNvSpPr>
          <p:nvPr>
            <p:ph type="title"/>
          </p:nvPr>
        </p:nvSpPr>
        <p:spPr/>
        <p:txBody>
          <a:bodyPr>
            <a:normAutofit/>
          </a:bodyPr>
          <a:lstStyle/>
          <a:p>
            <a:endParaRPr lang="fi-FI" altLang="fi-FI" dirty="0"/>
          </a:p>
        </p:txBody>
      </p:sp>
      <p:sp>
        <p:nvSpPr>
          <p:cNvPr id="4" name="Sisällön paikkamerkki 3"/>
          <p:cNvSpPr>
            <a:spLocks noGrp="1"/>
          </p:cNvSpPr>
          <p:nvPr>
            <p:ph idx="1"/>
          </p:nvPr>
        </p:nvSpPr>
        <p:spPr/>
        <p:txBody>
          <a:bodyPr/>
          <a:lstStyle/>
          <a:p>
            <a:endParaRPr lang="fi-FI" dirty="0"/>
          </a:p>
        </p:txBody>
      </p:sp>
      <p:sp>
        <p:nvSpPr>
          <p:cNvPr id="6" name="Alatunnisteen paikkamerkki 5"/>
          <p:cNvSpPr>
            <a:spLocks noGrp="1"/>
          </p:cNvSpPr>
          <p:nvPr>
            <p:ph type="ftr" sz="quarter" idx="11"/>
          </p:nvPr>
        </p:nvSpPr>
        <p:spPr/>
        <p:txBody>
          <a:bodyPr/>
          <a:lstStyle/>
          <a:p>
            <a:r>
              <a:rPr lang="fi-FI"/>
              <a:t>Tomi Kiilakoski</a:t>
            </a:r>
          </a:p>
        </p:txBody>
      </p:sp>
      <p:sp>
        <p:nvSpPr>
          <p:cNvPr id="5" name="Päivämäärän paikkamerkki 4"/>
          <p:cNvSpPr>
            <a:spLocks noGrp="1"/>
          </p:cNvSpPr>
          <p:nvPr>
            <p:ph type="dt" sz="quarter" idx="4294967295"/>
          </p:nvPr>
        </p:nvSpPr>
        <p:spPr>
          <a:xfrm>
            <a:off x="0" y="6356350"/>
            <a:ext cx="2133600" cy="365125"/>
          </a:xfrm>
          <a:prstGeom prst="rect">
            <a:avLst/>
          </a:prstGeom>
        </p:spPr>
        <p:txBody>
          <a:bodyPr/>
          <a:lstStyle/>
          <a:p>
            <a:pPr>
              <a:defRPr/>
            </a:pPr>
            <a:fld id="{6BF49EC7-8F0F-4C40-996F-92EB48AEA3DF}" type="datetime1">
              <a:rPr lang="fi-FI"/>
              <a:pPr>
                <a:defRPr/>
              </a:pPr>
              <a:t>21.9.2022</a:t>
            </a:fld>
            <a:endParaRPr lang="fi-FI" dirty="0"/>
          </a:p>
        </p:txBody>
      </p:sp>
      <p:sp>
        <p:nvSpPr>
          <p:cNvPr id="6147" name="Tekstikehys 3"/>
          <p:cNvSpPr txBox="1">
            <a:spLocks noChangeArrowheads="1"/>
          </p:cNvSpPr>
          <p:nvPr/>
        </p:nvSpPr>
        <p:spPr bwMode="auto">
          <a:xfrm>
            <a:off x="2579860" y="2321781"/>
            <a:ext cx="398428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i-FI" sz="2400" b="1" dirty="0">
                <a:solidFill>
                  <a:schemeClr val="bg1"/>
                </a:solidFill>
              </a:rPr>
              <a:t>Competence frameworks and competence-based approaches in youth worker education and training</a:t>
            </a:r>
          </a:p>
          <a:p>
            <a:pPr algn="ctr" eaLnBrk="1" hangingPunct="1">
              <a:spcBef>
                <a:spcPct val="0"/>
              </a:spcBef>
              <a:buFontTx/>
              <a:buNone/>
            </a:pPr>
            <a:endParaRPr lang="en-US" altLang="fi-FI" sz="2400" dirty="0">
              <a:solidFill>
                <a:schemeClr val="bg1"/>
              </a:solidFill>
            </a:endParaRPr>
          </a:p>
          <a:p>
            <a:pPr algn="ctr" eaLnBrk="1" hangingPunct="1">
              <a:spcBef>
                <a:spcPct val="0"/>
              </a:spcBef>
              <a:buFontTx/>
              <a:buNone/>
            </a:pPr>
            <a:endParaRPr lang="en-US" altLang="fi-FI" sz="2400" dirty="0">
              <a:solidFill>
                <a:schemeClr val="bg1"/>
              </a:solidFill>
            </a:endParaRPr>
          </a:p>
          <a:p>
            <a:pPr algn="ctr" eaLnBrk="1" hangingPunct="1">
              <a:spcBef>
                <a:spcPct val="0"/>
              </a:spcBef>
              <a:buFontTx/>
              <a:buNone/>
            </a:pPr>
            <a:endParaRPr lang="en-US" altLang="fi-FI" sz="2400" b="1" dirty="0">
              <a:solidFill>
                <a:schemeClr val="bg1"/>
              </a:solidFill>
            </a:endParaRPr>
          </a:p>
          <a:p>
            <a:pPr algn="ctr" eaLnBrk="1" hangingPunct="1">
              <a:spcBef>
                <a:spcPct val="0"/>
              </a:spcBef>
              <a:buFontTx/>
              <a:buNone/>
            </a:pPr>
            <a:r>
              <a:rPr lang="en-US" altLang="fi-FI" sz="2400" b="1" dirty="0">
                <a:solidFill>
                  <a:schemeClr val="bg1"/>
                </a:solidFill>
              </a:rPr>
              <a:t>Helsinki 21.9.2022</a:t>
            </a:r>
          </a:p>
          <a:p>
            <a:pPr algn="ctr" eaLnBrk="1" hangingPunct="1">
              <a:spcBef>
                <a:spcPct val="0"/>
              </a:spcBef>
              <a:buFontTx/>
              <a:buNone/>
            </a:pPr>
            <a:endParaRPr lang="en-US" altLang="fi-FI" sz="2400" b="1" dirty="0">
              <a:latin typeface="BankGothic Md BT" pitchFamily="34" charset="0"/>
            </a:endParaRPr>
          </a:p>
          <a:p>
            <a:pPr algn="ctr" eaLnBrk="1" hangingPunct="1">
              <a:spcBef>
                <a:spcPct val="0"/>
              </a:spcBef>
              <a:buFontTx/>
              <a:buNone/>
            </a:pPr>
            <a:endParaRPr lang="en-GB" altLang="fi-FI" sz="2400" b="1" dirty="0">
              <a:latin typeface="BankGothic Md BT" pitchFamily="34" charset="0"/>
            </a:endParaRPr>
          </a:p>
          <a:p>
            <a:pPr algn="ctr" eaLnBrk="1" hangingPunct="1">
              <a:spcBef>
                <a:spcPct val="0"/>
              </a:spcBef>
              <a:buFontTx/>
              <a:buNone/>
            </a:pPr>
            <a:endParaRPr lang="en-GB" altLang="fi-FI" sz="2400" b="1" dirty="0">
              <a:latin typeface="BankGothic Md BT" pitchFamily="34" charset="0"/>
            </a:endParaRPr>
          </a:p>
          <a:p>
            <a:pPr algn="ctr" eaLnBrk="1" hangingPunct="1">
              <a:spcBef>
                <a:spcPct val="0"/>
              </a:spcBef>
              <a:buFontTx/>
              <a:buNone/>
            </a:pPr>
            <a:endParaRPr lang="en-GB" altLang="fi-FI" sz="2400" b="1" dirty="0">
              <a:latin typeface="BankGothic Md BT" pitchFamily="34" charset="0"/>
            </a:endParaRPr>
          </a:p>
          <a:p>
            <a:pPr algn="ctr" eaLnBrk="1" hangingPunct="1">
              <a:spcBef>
                <a:spcPct val="0"/>
              </a:spcBef>
              <a:buFontTx/>
              <a:buNone/>
            </a:pPr>
            <a:r>
              <a:rPr lang="en-GB" altLang="fi-FI" sz="2400" b="1" dirty="0">
                <a:latin typeface="BankGothic Md BT" pitchFamily="34" charset="0"/>
              </a:rPr>
              <a:t>Tomi Kiilakoski</a:t>
            </a:r>
            <a:endParaRPr lang="fi-FI" altLang="fi-FI" sz="2400" b="1" dirty="0">
              <a:latin typeface="BankGothic Md BT" pitchFamily="34" charset="0"/>
            </a:endParaRPr>
          </a:p>
          <a:p>
            <a:pPr algn="ctr" eaLnBrk="1" hangingPunct="1">
              <a:spcBef>
                <a:spcPct val="0"/>
              </a:spcBef>
              <a:buFontTx/>
              <a:buNone/>
            </a:pPr>
            <a:endParaRPr lang="fi-FI" altLang="fi-FI" sz="2400" b="1" dirty="0">
              <a:latin typeface="BankGothic Md BT" pitchFamily="34" charset="0"/>
            </a:endParaRPr>
          </a:p>
        </p:txBody>
      </p:sp>
    </p:spTree>
    <p:extLst>
      <p:ext uri="{BB962C8B-B14F-4D97-AF65-F5344CB8AC3E}">
        <p14:creationId xmlns:p14="http://schemas.microsoft.com/office/powerpoint/2010/main" val="297676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Georgia</a:t>
            </a:r>
          </a:p>
        </p:txBody>
      </p:sp>
      <p:sp>
        <p:nvSpPr>
          <p:cNvPr id="3" name="Sisällön paikkamerkki 2"/>
          <p:cNvSpPr>
            <a:spLocks noGrp="1"/>
          </p:cNvSpPr>
          <p:nvPr>
            <p:ph idx="1"/>
          </p:nvPr>
        </p:nvSpPr>
        <p:spPr/>
        <p:txBody>
          <a:bodyPr/>
          <a:lstStyle/>
          <a:p>
            <a:pPr marL="0" indent="0">
              <a:buNone/>
            </a:pPr>
            <a:r>
              <a:rPr lang="en-US" dirty="0"/>
              <a:t>“There is no competency framework in the country. So, Council of Europe's Youth Work Portfolio was used as a competence framework to design a Youth workers' certification course. According to Georgian legislation, a framework document of a European and / or any EU member state could be used as a model, if there is no similar document in the country.”</a:t>
            </a:r>
            <a:endParaRPr lang="fi-FI" dirty="0"/>
          </a:p>
        </p:txBody>
      </p:sp>
    </p:spTree>
    <p:extLst>
      <p:ext uri="{BB962C8B-B14F-4D97-AF65-F5344CB8AC3E}">
        <p14:creationId xmlns:p14="http://schemas.microsoft.com/office/powerpoint/2010/main" val="239726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A95E18-4707-A3C2-74E3-F414C92B2FAF}"/>
              </a:ext>
            </a:extLst>
          </p:cNvPr>
          <p:cNvSpPr>
            <a:spLocks noGrp="1"/>
          </p:cNvSpPr>
          <p:nvPr>
            <p:ph type="title"/>
          </p:nvPr>
        </p:nvSpPr>
        <p:spPr/>
        <p:txBody>
          <a:bodyPr/>
          <a:lstStyle/>
          <a:p>
            <a:r>
              <a:rPr lang="fi-FI" dirty="0"/>
              <a:t>Germany</a:t>
            </a:r>
          </a:p>
        </p:txBody>
      </p:sp>
      <p:sp>
        <p:nvSpPr>
          <p:cNvPr id="3" name="Sisällön paikkamerkki 2">
            <a:extLst>
              <a:ext uri="{FF2B5EF4-FFF2-40B4-BE49-F238E27FC236}">
                <a16:creationId xmlns:a16="http://schemas.microsoft.com/office/drawing/2014/main" id="{64BF0646-F9A6-5A04-29C1-C779CCF5D4E9}"/>
              </a:ext>
            </a:extLst>
          </p:cNvPr>
          <p:cNvSpPr>
            <a:spLocks noGrp="1"/>
          </p:cNvSpPr>
          <p:nvPr>
            <p:ph idx="1"/>
          </p:nvPr>
        </p:nvSpPr>
        <p:spPr/>
        <p:txBody>
          <a:bodyPr>
            <a:noAutofit/>
          </a:bodyPr>
          <a:lstStyle/>
          <a:p>
            <a:pPr marL="0" indent="0">
              <a:buNone/>
            </a:pPr>
            <a:r>
              <a:rPr lang="en-GB" sz="2000" dirty="0">
                <a:effectLst/>
                <a:latin typeface="Calibri" panose="020F0502020204030204" pitchFamily="34" charset="0"/>
                <a:ea typeface="Calibri" panose="020F0502020204030204" pitchFamily="34" charset="0"/>
              </a:rPr>
              <a:t>the </a:t>
            </a:r>
            <a:r>
              <a:rPr lang="en-GB" sz="2000" i="1" dirty="0" err="1">
                <a:effectLst/>
                <a:latin typeface="Calibri" panose="020F0502020204030204" pitchFamily="34" charset="0"/>
                <a:ea typeface="Calibri" panose="020F0502020204030204" pitchFamily="34" charset="0"/>
              </a:rPr>
              <a:t>Qualifikationsprofil</a:t>
            </a:r>
            <a:r>
              <a:rPr lang="en-GB" sz="2000" i="1" dirty="0">
                <a:effectLst/>
                <a:latin typeface="Calibri" panose="020F0502020204030204" pitchFamily="34" charset="0"/>
                <a:ea typeface="Calibri" panose="020F0502020204030204" pitchFamily="34" charset="0"/>
              </a:rPr>
              <a:t> </a:t>
            </a:r>
            <a:r>
              <a:rPr lang="en-GB" sz="2000" i="1" dirty="0" err="1">
                <a:effectLst/>
                <a:latin typeface="Calibri" panose="020F0502020204030204" pitchFamily="34" charset="0"/>
                <a:ea typeface="Calibri" panose="020F0502020204030204" pitchFamily="34" charset="0"/>
              </a:rPr>
              <a:t>Jugendarbeit</a:t>
            </a:r>
            <a:r>
              <a:rPr lang="en-GB" sz="2000" dirty="0">
                <a:effectLst/>
                <a:latin typeface="Calibri" panose="020F0502020204030204" pitchFamily="34" charset="0"/>
                <a:ea typeface="Calibri" panose="020F0502020204030204" pitchFamily="34" charset="0"/>
              </a:rPr>
              <a:t> :</a:t>
            </a:r>
          </a:p>
          <a:p>
            <a:pPr marL="0" lvl="0" indent="0" algn="just">
              <a:lnSpc>
                <a:spcPct val="115000"/>
              </a:lnSpc>
              <a:spcAft>
                <a:spcPts val="800"/>
              </a:spcAft>
              <a:buNone/>
            </a:pPr>
            <a:r>
              <a:rPr lang="fi-FI" sz="2000" b="1" u="none" strike="noStrike" dirty="0" err="1">
                <a:effectLst/>
                <a:latin typeface="Calibri" panose="020F0502020204030204" pitchFamily="34" charset="0"/>
                <a:ea typeface="Calibri" panose="020F0502020204030204" pitchFamily="34" charset="0"/>
                <a:cs typeface="Calibri" panose="020F0502020204030204" pitchFamily="34" charset="0"/>
              </a:rPr>
              <a:t>Operational</a:t>
            </a:r>
            <a:r>
              <a:rPr lang="fi-FI" sz="20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fi-FI" sz="2000" b="1" u="none" strike="noStrike" dirty="0" err="1">
                <a:effectLst/>
                <a:latin typeface="Calibri" panose="020F0502020204030204" pitchFamily="34" charset="0"/>
                <a:ea typeface="Calibri" panose="020F0502020204030204" pitchFamily="34" charset="0"/>
                <a:cs typeface="Calibri" panose="020F0502020204030204" pitchFamily="34" charset="0"/>
              </a:rPr>
              <a:t>competences</a:t>
            </a:r>
            <a:endParaRPr lang="fi-FI"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pedagogical-professional action, sub-divided into “facilitating participation”, “shaping educational areas and processes”, “being a reliable confidante”, and “creating professional co-operation”.</a:t>
            </a:r>
          </a:p>
          <a:p>
            <a:pPr marL="114300" indent="0" algn="just">
              <a:lnSpc>
                <a:spcPct val="115000"/>
              </a:lnSpc>
              <a:spcAft>
                <a:spcPts val="800"/>
              </a:spcAft>
              <a:buNone/>
            </a:pPr>
            <a:r>
              <a:rPr lang="fi-FI" sz="2000" b="1" u="none" strike="noStrike" dirty="0">
                <a:effectLst/>
                <a:latin typeface="Calibri" panose="020F0502020204030204" pitchFamily="34" charset="0"/>
                <a:ea typeface="Calibri" panose="020F0502020204030204" pitchFamily="34" charset="0"/>
                <a:cs typeface="Calibri" panose="020F0502020204030204" pitchFamily="34" charset="0"/>
              </a:rPr>
              <a:t>Personal </a:t>
            </a:r>
            <a:r>
              <a:rPr lang="fi-FI" sz="2000" b="1" u="none" strike="noStrike" dirty="0" err="1">
                <a:effectLst/>
                <a:latin typeface="Calibri" panose="020F0502020204030204" pitchFamily="34" charset="0"/>
                <a:ea typeface="Calibri" panose="020F0502020204030204" pitchFamily="34" charset="0"/>
                <a:cs typeface="Calibri" panose="020F0502020204030204" pitchFamily="34" charset="0"/>
              </a:rPr>
              <a:t>competences</a:t>
            </a:r>
            <a:endParaRPr lang="fi-FI"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subdivided into “mastering challenges competently”, “organising day-to-day work independently”, “demonstrating social competence”, “being able to position oneself”, “being ready to constantly learn something new”, and “acting responsibly”.</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36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3689A-54C6-64CC-82B1-782BCEF1AC27}"/>
              </a:ext>
            </a:extLst>
          </p:cNvPr>
          <p:cNvSpPr>
            <a:spLocks noGrp="1"/>
          </p:cNvSpPr>
          <p:nvPr>
            <p:ph type="title"/>
          </p:nvPr>
        </p:nvSpPr>
        <p:spPr/>
        <p:txBody>
          <a:bodyPr/>
          <a:lstStyle/>
          <a:p>
            <a:r>
              <a:rPr lang="fi-FI" dirty="0"/>
              <a:t>Germany</a:t>
            </a:r>
          </a:p>
        </p:txBody>
      </p:sp>
      <p:sp>
        <p:nvSpPr>
          <p:cNvPr id="3" name="Sisällön paikkamerkki 2">
            <a:extLst>
              <a:ext uri="{FF2B5EF4-FFF2-40B4-BE49-F238E27FC236}">
                <a16:creationId xmlns:a16="http://schemas.microsoft.com/office/drawing/2014/main" id="{5CAB7640-6E37-D4E1-1FEA-FC8C810876F8}"/>
              </a:ext>
            </a:extLst>
          </p:cNvPr>
          <p:cNvSpPr>
            <a:spLocks noGrp="1"/>
          </p:cNvSpPr>
          <p:nvPr>
            <p:ph idx="1"/>
          </p:nvPr>
        </p:nvSpPr>
        <p:spPr/>
        <p:txBody>
          <a:bodyPr>
            <a:normAutofit fontScale="85000" lnSpcReduction="20000"/>
          </a:bodyPr>
          <a:lstStyle/>
          <a:p>
            <a:pPr marL="0" lvl="0" indent="0" algn="just">
              <a:lnSpc>
                <a:spcPct val="115000"/>
              </a:lnSpc>
              <a:spcAft>
                <a:spcPts val="800"/>
              </a:spcAft>
              <a:buNone/>
            </a:pPr>
            <a:r>
              <a:rPr lang="fi-FI" sz="1800" b="1" u="none" strike="noStrike" dirty="0">
                <a:effectLst/>
                <a:latin typeface="Calibri" panose="020F0502020204030204" pitchFamily="34" charset="0"/>
                <a:ea typeface="Calibri" panose="020F0502020204030204" pitchFamily="34" charset="0"/>
                <a:cs typeface="Calibri" panose="020F0502020204030204" pitchFamily="34" charset="0"/>
              </a:rPr>
              <a:t>Professional </a:t>
            </a:r>
            <a:r>
              <a:rPr lang="fi-FI" sz="1800" b="1" u="none" strike="noStrike" dirty="0" err="1">
                <a:effectLst/>
                <a:latin typeface="Calibri" panose="020F0502020204030204" pitchFamily="34" charset="0"/>
                <a:ea typeface="Calibri" panose="020F0502020204030204" pitchFamily="34" charset="0"/>
                <a:cs typeface="Calibri" panose="020F0502020204030204" pitchFamily="34" charset="0"/>
              </a:rPr>
              <a:t>self-identity</a:t>
            </a:r>
            <a:endParaRPr lang="fi-FI"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3.1 professional identity, subdivided into “identification with youth work” and “developing a professional understanding of roles”.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3.2 pedagogical approach, subdivided into “embodying basic pedagogical principles”, “having critical sympathy for children and adolescents”, “getting involved as a person”, “positive attitude towards the resistant and the unexpected”, and “reflecting on their own professional action”.</a:t>
            </a:r>
          </a:p>
          <a:p>
            <a:pPr marL="114300" indent="0" algn="just">
              <a:lnSpc>
                <a:spcPct val="115000"/>
              </a:lnSpc>
              <a:spcAft>
                <a:spcPts val="800"/>
              </a:spcAft>
              <a:buNone/>
            </a:pPr>
            <a:r>
              <a:rPr lang="fi-FI" sz="1800" b="1" u="none" strike="noStrike" dirty="0" err="1">
                <a:effectLst/>
                <a:latin typeface="Calibri" panose="020F0502020204030204" pitchFamily="34" charset="0"/>
                <a:ea typeface="Calibri" panose="020F0502020204030204" pitchFamily="34" charset="0"/>
                <a:cs typeface="Calibri" panose="020F0502020204030204" pitchFamily="34" charset="0"/>
              </a:rPr>
              <a:t>Scientific</a:t>
            </a:r>
            <a:r>
              <a:rPr lang="fi-FI" sz="1800" b="1" u="none" strike="noStrike" dirty="0">
                <a:effectLst/>
                <a:latin typeface="Calibri" panose="020F0502020204030204" pitchFamily="34" charset="0"/>
                <a:ea typeface="Calibri" panose="020F0502020204030204" pitchFamily="34" charset="0"/>
                <a:cs typeface="Calibri" panose="020F0502020204030204" pitchFamily="34" charset="0"/>
              </a:rPr>
              <a:t> and </a:t>
            </a:r>
            <a:r>
              <a:rPr lang="fi-FI" sz="1800" b="1" u="none" strike="noStrike" dirty="0" err="1">
                <a:effectLst/>
                <a:latin typeface="Calibri" panose="020F0502020204030204" pitchFamily="34" charset="0"/>
                <a:ea typeface="Calibri" panose="020F0502020204030204" pitchFamily="34" charset="0"/>
                <a:cs typeface="Calibri" panose="020F0502020204030204" pitchFamily="34" charset="0"/>
              </a:rPr>
              <a:t>theoretical</a:t>
            </a:r>
            <a:r>
              <a:rPr lang="fi-FI" sz="18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fi-FI" sz="1800" b="1" u="none" strike="noStrike" dirty="0" err="1">
                <a:effectLst/>
                <a:latin typeface="Calibri" panose="020F0502020204030204" pitchFamily="34" charset="0"/>
                <a:ea typeface="Calibri" panose="020F0502020204030204" pitchFamily="34" charset="0"/>
                <a:cs typeface="Calibri" panose="020F0502020204030204" pitchFamily="34" charset="0"/>
              </a:rPr>
              <a:t>basis</a:t>
            </a:r>
            <a:endParaRPr lang="fi-FI"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subdivided into “specific knowledge about youth work and social work”, “key perspectives and findings of the related disciplines”, “structural knowledge”, “scientific and theoretical reference in their own work”, “legal prerequisites”, and “socio-political framework conditions and developments”.</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qualification profile: </a:t>
            </a:r>
            <a:r>
              <a:rPr lang="fr-FR" sz="1800" u="sng" dirty="0">
                <a:solidFill>
                  <a:srgbClr val="1155CC"/>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https://www.agjb.de/wp-content/uploads/2019/06/WEB_hsk_broschuere_qualifikationsprofil_181114.pdf</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209224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Ireland</a:t>
            </a:r>
          </a:p>
        </p:txBody>
      </p:sp>
      <p:sp>
        <p:nvSpPr>
          <p:cNvPr id="3" name="Sisällön paikkamerkki 2"/>
          <p:cNvSpPr>
            <a:spLocks noGrp="1"/>
          </p:cNvSpPr>
          <p:nvPr>
            <p:ph idx="1"/>
          </p:nvPr>
        </p:nvSpPr>
        <p:spPr/>
        <p:txBody>
          <a:bodyPr>
            <a:normAutofit lnSpcReduction="10000"/>
          </a:bodyPr>
          <a:lstStyle/>
          <a:p>
            <a:r>
              <a:rPr lang="en-US" sz="1800" dirty="0">
                <a:effectLst/>
                <a:latin typeface="Calibri" panose="020F0502020204030204" pitchFamily="34" charset="0"/>
                <a:ea typeface="Calibri" panose="020F0502020204030204" pitchFamily="34" charset="0"/>
              </a:rPr>
              <a:t>According to NSETS Professional Endorsement, National Occupational Standards “seek to </a:t>
            </a:r>
            <a:r>
              <a:rPr lang="en-US" sz="1800" b="1" dirty="0">
                <a:effectLst/>
                <a:latin typeface="Calibri" panose="020F0502020204030204" pitchFamily="34" charset="0"/>
                <a:ea typeface="Calibri" panose="020F0502020204030204" pitchFamily="34" charset="0"/>
              </a:rPr>
              <a:t>capture and define the skills, knowledge and competences used within a work sector and form an agreed set of aspects, units and elements that are used to describe the quintessential characteristics of youth work</a:t>
            </a:r>
            <a:r>
              <a:rPr lang="en-US" sz="1800" dirty="0">
                <a:effectLst/>
                <a:latin typeface="Calibri" panose="020F0502020204030204" pitchFamily="34" charset="0"/>
                <a:ea typeface="Calibri" panose="020F0502020204030204" pitchFamily="34" charset="0"/>
              </a:rPr>
              <a:t>” (NSETS 2013, 10). In the documentation of National Occupational Standards for youth work, the explicit “</a:t>
            </a:r>
            <a:r>
              <a:rPr lang="en-US" sz="1800" b="1" dirty="0">
                <a:effectLst/>
                <a:latin typeface="Calibri" panose="020F0502020204030204" pitchFamily="34" charset="0"/>
                <a:ea typeface="Calibri" panose="020F0502020204030204" pitchFamily="34" charset="0"/>
              </a:rPr>
              <a:t>aim to define the competencies required to carry out the functions carried out by the youth work workforce</a:t>
            </a:r>
            <a:r>
              <a:rPr lang="en-US" sz="1800" dirty="0">
                <a:effectLst/>
                <a:latin typeface="Calibri" panose="020F0502020204030204" pitchFamily="34" charset="0"/>
                <a:ea typeface="Calibri" panose="020F0502020204030204" pitchFamily="34" charset="0"/>
              </a:rPr>
              <a:t>. The NOS are intended to describe the competencies required to fulfil the tasks required in the youth sector.” (National Youth Agency 2020, Appendix 1. 1.) There are 26 different functions. Performance criteria and knowledge and understanding required to </a:t>
            </a:r>
            <a:r>
              <a:rPr lang="en-US" sz="1800" dirty="0" err="1">
                <a:effectLst/>
                <a:latin typeface="Calibri" panose="020F0502020204030204" pitchFamily="34" charset="0"/>
                <a:ea typeface="Calibri" panose="020F0502020204030204" pitchFamily="34" charset="0"/>
              </a:rPr>
              <a:t>succesfully</a:t>
            </a:r>
            <a:r>
              <a:rPr lang="en-US" sz="1800" dirty="0">
                <a:effectLst/>
                <a:latin typeface="Calibri" panose="020F0502020204030204" pitchFamily="34" charset="0"/>
                <a:ea typeface="Calibri" panose="020F0502020204030204" pitchFamily="34" charset="0"/>
              </a:rPr>
              <a:t> complete the function is offered.</a:t>
            </a:r>
          </a:p>
          <a:p>
            <a:r>
              <a:rPr lang="en-US" sz="1800" dirty="0">
                <a:effectLst/>
                <a:latin typeface="Calibri" panose="020F0502020204030204" pitchFamily="34" charset="0"/>
                <a:ea typeface="Calibri" panose="020F0502020204030204" pitchFamily="34" charset="0"/>
              </a:rPr>
              <a:t>YW 10 (Advocate with and on behalf of young people so that their interests are represented) is “about supporting young people to develop their communication skills to represent their views and values and those of their peers, to others. It also includes identifying what the needs and interests of individuals or groups of young people are and presenting their needs and interests accurately and fairly”. Thirteen different performance criteria are described, and 18 points for knowledge and understanding are described. </a:t>
            </a:r>
            <a:endParaRPr lang="fi-FI" dirty="0"/>
          </a:p>
        </p:txBody>
      </p:sp>
    </p:spTree>
    <p:extLst>
      <p:ext uri="{BB962C8B-B14F-4D97-AF65-F5344CB8AC3E}">
        <p14:creationId xmlns:p14="http://schemas.microsoft.com/office/powerpoint/2010/main" val="300792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68289-7E79-6ACD-9AF3-CE79EA7735A7}"/>
              </a:ext>
            </a:extLst>
          </p:cNvPr>
          <p:cNvSpPr>
            <a:spLocks noGrp="1"/>
          </p:cNvSpPr>
          <p:nvPr>
            <p:ph type="title"/>
          </p:nvPr>
        </p:nvSpPr>
        <p:spPr/>
        <p:txBody>
          <a:bodyPr/>
          <a:lstStyle/>
          <a:p>
            <a:r>
              <a:rPr lang="fi-FI" dirty="0"/>
              <a:t>Portugal</a:t>
            </a:r>
          </a:p>
        </p:txBody>
      </p:sp>
      <p:sp>
        <p:nvSpPr>
          <p:cNvPr id="3" name="Sisällön paikkamerkki 2">
            <a:extLst>
              <a:ext uri="{FF2B5EF4-FFF2-40B4-BE49-F238E27FC236}">
                <a16:creationId xmlns:a16="http://schemas.microsoft.com/office/drawing/2014/main" id="{C1F45DFB-79A9-B45F-C086-FD2706D8AD9F}"/>
              </a:ext>
            </a:extLst>
          </p:cNvPr>
          <p:cNvSpPr>
            <a:spLocks noGrp="1"/>
          </p:cNvSpPr>
          <p:nvPr>
            <p:ph idx="1"/>
          </p:nvPr>
        </p:nvSpPr>
        <p:spPr/>
        <p:txBody>
          <a:bodyPr>
            <a:normAutofit fontScale="55000" lnSpcReduction="20000"/>
          </a:bodyPr>
          <a:lstStyle/>
          <a:p>
            <a:r>
              <a:rPr lang="en-US" sz="1800" dirty="0">
                <a:effectLst/>
                <a:latin typeface="Calibri" panose="020F0502020204030204" pitchFamily="34" charset="0"/>
                <a:ea typeface="Calibri" panose="020F0502020204030204" pitchFamily="34" charset="0"/>
              </a:rPr>
              <a:t>The Main tool for describing competences of youth work in Portugal is </a:t>
            </a:r>
            <a:r>
              <a:rPr lang="en-US" sz="1800" i="1" dirty="0">
                <a:effectLst/>
                <a:latin typeface="Calibri" panose="020F0502020204030204" pitchFamily="34" charset="0"/>
                <a:ea typeface="Calibri" panose="020F0502020204030204" pitchFamily="34" charset="0"/>
              </a:rPr>
              <a:t>Recognition, Validation and Certification of Skills for Youth Worker</a:t>
            </a:r>
            <a:r>
              <a:rPr lang="en-US" sz="1800" dirty="0">
                <a:effectLst/>
                <a:latin typeface="Calibri" panose="020F0502020204030204" pitchFamily="34" charset="0"/>
                <a:ea typeface="Calibri" panose="020F0502020204030204" pitchFamily="34" charset="0"/>
              </a:rPr>
              <a:t>, which aims at allowing people who work in the youth field to acquire the certification of </a:t>
            </a:r>
            <a:r>
              <a:rPr lang="en-US" sz="1800" i="1" dirty="0">
                <a:effectLst/>
                <a:latin typeface="Calibri" panose="020F0502020204030204" pitchFamily="34" charset="0"/>
                <a:ea typeface="Calibri" panose="020F0502020204030204" pitchFamily="34" charset="0"/>
              </a:rPr>
              <a:t>Técnico de </a:t>
            </a:r>
            <a:r>
              <a:rPr lang="en-US" sz="1800" i="1" dirty="0" err="1">
                <a:effectLst/>
                <a:latin typeface="Calibri" panose="020F0502020204030204" pitchFamily="34" charset="0"/>
                <a:ea typeface="Calibri" panose="020F0502020204030204" pitchFamily="34" charset="0"/>
              </a:rPr>
              <a:t>Juventude</a:t>
            </a:r>
            <a:r>
              <a:rPr lang="en-US" sz="1800" dirty="0">
                <a:effectLst/>
                <a:latin typeface="Calibri" panose="020F0502020204030204" pitchFamily="34" charset="0"/>
                <a:ea typeface="Calibri" panose="020F0502020204030204" pitchFamily="34" charset="0"/>
              </a:rPr>
              <a:t>. </a:t>
            </a:r>
          </a:p>
          <a:p>
            <a:pPr marL="228600" algn="just">
              <a:lnSpc>
                <a:spcPct val="115000"/>
              </a:lnSpc>
            </a:pPr>
            <a:r>
              <a:rPr lang="en-US" sz="1800" dirty="0">
                <a:solidFill>
                  <a:srgbClr val="000000"/>
                </a:solidFill>
                <a:effectLst/>
                <a:latin typeface="Calibri" panose="020F0502020204030204" pitchFamily="34" charset="0"/>
                <a:ea typeface="Calibri" panose="020F0502020204030204" pitchFamily="34" charset="0"/>
              </a:rPr>
              <a:t>The training curriculum consists of the following modules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 Youth Worker – contexts and practices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2) Youth Cultures - young people today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3) Methods and tools for participation and action with young people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4) Youth Associations and citizenship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5) Management of Youth Associations (50h)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6) Methodology of youth work through sport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7) Non-Formal Education Methods and Techniques (50h)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8) Youth Volunteering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9) Opportunities for young people (50h)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10) Youth Information – national and international contexts and practices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11) Prevention and intervention with young people (50h)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12) Youth Policies in Portugal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13) Youth Policies in the world and international relations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14) Education and cooperation for development in the youth field (25h) </a:t>
            </a:r>
            <a:endParaRPr lang="fi-FI" sz="18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en-US" sz="1800" dirty="0">
                <a:solidFill>
                  <a:srgbClr val="000000"/>
                </a:solidFill>
                <a:effectLst/>
                <a:latin typeface="Calibri" panose="020F0502020204030204" pitchFamily="34" charset="0"/>
                <a:ea typeface="Calibri" panose="020F0502020204030204" pitchFamily="34" charset="0"/>
              </a:rPr>
              <a:t>15) Animation and Coordination of Summer Camps (50h).</a:t>
            </a:r>
            <a:endParaRPr lang="fi-FI" sz="1800" dirty="0">
              <a:solidFill>
                <a:srgbClr val="000000"/>
              </a:solidFill>
              <a:effectLst/>
              <a:latin typeface="Times New Roman" panose="02020603050405020304" pitchFamily="18" charset="0"/>
              <a:ea typeface="Calibri" panose="020F0502020204030204" pitchFamily="34" charset="0"/>
            </a:endParaRPr>
          </a:p>
          <a:p>
            <a:endParaRPr lang="fi-FI" dirty="0"/>
          </a:p>
        </p:txBody>
      </p:sp>
    </p:spTree>
    <p:extLst>
      <p:ext uri="{BB962C8B-B14F-4D97-AF65-F5344CB8AC3E}">
        <p14:creationId xmlns:p14="http://schemas.microsoft.com/office/powerpoint/2010/main" val="397318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969C5A-1DDF-501F-B7C4-84CF121A08A5}"/>
              </a:ext>
            </a:extLst>
          </p:cNvPr>
          <p:cNvSpPr>
            <a:spLocks noGrp="1"/>
          </p:cNvSpPr>
          <p:nvPr>
            <p:ph type="title"/>
          </p:nvPr>
        </p:nvSpPr>
        <p:spPr/>
        <p:txBody>
          <a:bodyPr/>
          <a:lstStyle/>
          <a:p>
            <a:r>
              <a:rPr lang="fi-FI" dirty="0" err="1"/>
              <a:t>Conclusions</a:t>
            </a:r>
            <a:endParaRPr lang="fi-FI" dirty="0"/>
          </a:p>
        </p:txBody>
      </p:sp>
      <p:sp>
        <p:nvSpPr>
          <p:cNvPr id="3" name="Sisällön paikkamerkki 2">
            <a:extLst>
              <a:ext uri="{FF2B5EF4-FFF2-40B4-BE49-F238E27FC236}">
                <a16:creationId xmlns:a16="http://schemas.microsoft.com/office/drawing/2014/main" id="{135E3AFB-3749-CE25-8A97-09357219F20B}"/>
              </a:ext>
            </a:extLst>
          </p:cNvPr>
          <p:cNvSpPr>
            <a:spLocks noGrp="1"/>
          </p:cNvSpPr>
          <p:nvPr>
            <p:ph idx="1"/>
          </p:nvPr>
        </p:nvSpPr>
        <p:spPr/>
        <p:txBody>
          <a:bodyPr>
            <a:normAutofit/>
          </a:bodyPr>
          <a:lstStyle/>
          <a:p>
            <a:r>
              <a:rPr lang="en-GB" sz="2000" dirty="0">
                <a:effectLst/>
                <a:latin typeface="Calibri" panose="020F0502020204030204" pitchFamily="34" charset="0"/>
                <a:ea typeface="Calibri" panose="020F0502020204030204" pitchFamily="34" charset="0"/>
              </a:rPr>
              <a:t>Firstly, earlier mapping studies have analysed that not all the countries, such as Finland or Germany, have national level competence descriptions. While this still holds true, closer examination reveals that in both countries there are processes and documents which offer competence descriptions.</a:t>
            </a:r>
          </a:p>
          <a:p>
            <a:r>
              <a:rPr lang="en-GB" sz="2000" dirty="0">
                <a:effectLst/>
                <a:latin typeface="Calibri" panose="020F0502020204030204" pitchFamily="34" charset="0"/>
                <a:ea typeface="Calibri" panose="020F0502020204030204" pitchFamily="34" charset="0"/>
              </a:rPr>
              <a:t>Secondly, based on the examples in this study the practice architectures of youth work also affect how competence descriptions can be developed. To express this in a simplified manner, the more youth work support structures there are in the country, the more complex the issue of competences is likely to be. </a:t>
            </a:r>
            <a:endParaRPr lang="en-GB" sz="2000" dirty="0">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Thirdly and more broadly, </a:t>
            </a:r>
            <a:r>
              <a:rPr lang="en-US" sz="2000" dirty="0">
                <a:effectLst/>
                <a:latin typeface="Calibri" panose="020F0502020204030204" pitchFamily="34" charset="0"/>
                <a:ea typeface="Calibri" panose="020F0502020204030204" pitchFamily="34" charset="0"/>
              </a:rPr>
              <a:t>the concept of competence has been </a:t>
            </a:r>
            <a:r>
              <a:rPr lang="en-US" sz="2000" dirty="0" err="1">
                <a:effectLst/>
                <a:latin typeface="Calibri" panose="020F0502020204030204" pitchFamily="34" charset="0"/>
                <a:ea typeface="Calibri" panose="020F0502020204030204" pitchFamily="34" charset="0"/>
              </a:rPr>
              <a:t>critised</a:t>
            </a:r>
            <a:r>
              <a:rPr lang="en-US" sz="2000" dirty="0">
                <a:effectLst/>
                <a:latin typeface="Calibri" panose="020F0502020204030204" pitchFamily="34" charset="0"/>
                <a:ea typeface="Calibri" panose="020F0502020204030204" pitchFamily="34" charset="0"/>
              </a:rPr>
              <a:t> for being elusive. This is true to youth work competencies as well. </a:t>
            </a:r>
            <a:endParaRPr lang="fi-FI" sz="2000" dirty="0"/>
          </a:p>
        </p:txBody>
      </p:sp>
    </p:spTree>
    <p:extLst>
      <p:ext uri="{BB962C8B-B14F-4D97-AF65-F5344CB8AC3E}">
        <p14:creationId xmlns:p14="http://schemas.microsoft.com/office/powerpoint/2010/main" val="30632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66947-B103-27EA-FE72-89FDD2A4F595}"/>
              </a:ext>
            </a:extLst>
          </p:cNvPr>
          <p:cNvSpPr>
            <a:spLocks noGrp="1"/>
          </p:cNvSpPr>
          <p:nvPr>
            <p:ph type="title"/>
          </p:nvPr>
        </p:nvSpPr>
        <p:spPr/>
        <p:txBody>
          <a:bodyPr/>
          <a:lstStyle/>
          <a:p>
            <a:r>
              <a:rPr lang="fi-FI" dirty="0" err="1"/>
              <a:t>Conclusions</a:t>
            </a:r>
            <a:endParaRPr lang="fi-FI" dirty="0"/>
          </a:p>
        </p:txBody>
      </p:sp>
      <p:sp>
        <p:nvSpPr>
          <p:cNvPr id="3" name="Sisällön paikkamerkki 2">
            <a:extLst>
              <a:ext uri="{FF2B5EF4-FFF2-40B4-BE49-F238E27FC236}">
                <a16:creationId xmlns:a16="http://schemas.microsoft.com/office/drawing/2014/main" id="{864EFA18-6DEC-810B-B355-180FA3EBB3C5}"/>
              </a:ext>
            </a:extLst>
          </p:cNvPr>
          <p:cNvSpPr>
            <a:spLocks noGrp="1"/>
          </p:cNvSpPr>
          <p:nvPr>
            <p:ph idx="1"/>
          </p:nvPr>
        </p:nvSpPr>
        <p:spPr/>
        <p:txBody>
          <a:bodyPr>
            <a:normAutofit/>
          </a:bodyPr>
          <a:lstStyle/>
          <a:p>
            <a:r>
              <a:rPr lang="en-GB" sz="1800" dirty="0">
                <a:effectLst/>
                <a:latin typeface="Calibri" panose="020F0502020204030204" pitchFamily="34" charset="0"/>
                <a:ea typeface="Calibri" panose="020F0502020204030204" pitchFamily="34" charset="0"/>
              </a:rPr>
              <a:t>There are different stakeholders involved in the process. </a:t>
            </a:r>
          </a:p>
          <a:p>
            <a:r>
              <a:rPr lang="en-US" sz="1800" dirty="0" err="1">
                <a:latin typeface="Calibri" panose="020F0502020204030204" pitchFamily="34" charset="0"/>
                <a:ea typeface="Calibri" panose="020F0502020204030204" pitchFamily="34" charset="0"/>
              </a:rPr>
              <a:t>T</a:t>
            </a:r>
            <a:r>
              <a:rPr lang="en-US" sz="1800" dirty="0" err="1">
                <a:effectLst/>
                <a:latin typeface="Calibri" panose="020F0502020204030204" pitchFamily="34" charset="0"/>
                <a:ea typeface="Calibri" panose="020F0502020204030204" pitchFamily="34" charset="0"/>
              </a:rPr>
              <a:t>her</a:t>
            </a:r>
            <a:r>
              <a:rPr lang="en-GB" sz="1800" dirty="0">
                <a:effectLst/>
                <a:latin typeface="Calibri" panose="020F0502020204030204" pitchFamily="34" charset="0"/>
                <a:ea typeface="Calibri" panose="020F0502020204030204" pitchFamily="34" charset="0"/>
              </a:rPr>
              <a:t>e is some extent of ‘horizontal consistency’ in the examined competence frameworks. They all deal with working with young people as individuals and with groups. They talk about pedagogical competences or skills. However, the competence frameworks examined do not share a common basis. Echoing earlier comparative research on 21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century competences, it can be said that c</a:t>
            </a:r>
            <a:r>
              <a:rPr lang="en-US" sz="1800" dirty="0" err="1">
                <a:effectLst/>
                <a:latin typeface="Calibri" panose="020F0502020204030204" pitchFamily="34" charset="0"/>
                <a:ea typeface="Calibri" panose="020F0502020204030204" pitchFamily="34" charset="0"/>
              </a:rPr>
              <a:t>onsistency</a:t>
            </a:r>
            <a:r>
              <a:rPr lang="en-US" sz="1800" dirty="0">
                <a:effectLst/>
                <a:latin typeface="Calibri" panose="020F0502020204030204" pitchFamily="34" charset="0"/>
                <a:ea typeface="Calibri" panose="020F0502020204030204" pitchFamily="34" charset="0"/>
              </a:rPr>
              <a:t> in t</a:t>
            </a:r>
            <a:r>
              <a:rPr lang="en-GB" sz="1800" dirty="0">
                <a:effectLst/>
                <a:latin typeface="Calibri" panose="020F0502020204030204" pitchFamily="34" charset="0"/>
                <a:ea typeface="Calibri" panose="020F0502020204030204" pitchFamily="34" charset="0"/>
              </a:rPr>
              <a:t>he content is “</a:t>
            </a:r>
            <a:r>
              <a:rPr lang="en-US" sz="1800" dirty="0">
                <a:effectLst/>
                <a:latin typeface="Calibri" panose="020F0502020204030204" pitchFamily="34" charset="0"/>
                <a:ea typeface="Calibri" panose="020F0502020204030204" pitchFamily="34" charset="0"/>
              </a:rPr>
              <a:t>obscured by the use of different grouping and </a:t>
            </a:r>
            <a:r>
              <a:rPr lang="en-US" sz="1800" dirty="0" err="1">
                <a:effectLst/>
                <a:latin typeface="Calibri" panose="020F0502020204030204" pitchFamily="34" charset="0"/>
                <a:ea typeface="Calibri" panose="020F0502020204030204" pitchFamily="34" charset="0"/>
              </a:rPr>
              <a:t>categorising</a:t>
            </a:r>
            <a:r>
              <a:rPr lang="en-US" sz="1800" dirty="0">
                <a:effectLst/>
                <a:latin typeface="Calibri" panose="020F0502020204030204" pitchFamily="34" charset="0"/>
                <a:ea typeface="Calibri" panose="020F0502020204030204" pitchFamily="34" charset="0"/>
              </a:rPr>
              <a:t> procedures, as well as differences in terminology chosen” (</a:t>
            </a:r>
            <a:r>
              <a:rPr lang="en-US" sz="1800" dirty="0" err="1">
                <a:effectLst/>
                <a:latin typeface="Calibri" panose="020F0502020204030204" pitchFamily="34" charset="0"/>
                <a:ea typeface="Calibri" panose="020F0502020204030204" pitchFamily="34" charset="0"/>
              </a:rPr>
              <a:t>Voogt</a:t>
            </a:r>
            <a:r>
              <a:rPr lang="en-US" sz="1800" dirty="0">
                <a:effectLst/>
                <a:latin typeface="Calibri" panose="020F0502020204030204" pitchFamily="34" charset="0"/>
                <a:ea typeface="Calibri" panose="020F0502020204030204" pitchFamily="34" charset="0"/>
              </a:rPr>
              <a:t> &amp; Roblin 2012, 315).</a:t>
            </a:r>
          </a:p>
          <a:p>
            <a:r>
              <a:rPr lang="en-US" sz="1800" dirty="0">
                <a:effectLst/>
                <a:latin typeface="Calibri" panose="020F0502020204030204" pitchFamily="34" charset="0"/>
                <a:ea typeface="Calibri" panose="020F0502020204030204" pitchFamily="34" charset="0"/>
              </a:rPr>
              <a:t>The majority of the competence frameworks are competence structures models. Competence levels model are rare. The models for volunteers in Ireland and in Germany are different from professional frameworks. </a:t>
            </a:r>
          </a:p>
          <a:p>
            <a:r>
              <a:rPr lang="en-US" sz="1800" dirty="0">
                <a:effectLst/>
                <a:latin typeface="Calibri" panose="020F0502020204030204" pitchFamily="34" charset="0"/>
                <a:ea typeface="Calibri" panose="020F0502020204030204" pitchFamily="34" charset="0"/>
              </a:rPr>
              <a:t>Evaluating competences differs. Some of the models are </a:t>
            </a:r>
            <a:r>
              <a:rPr lang="en-US" sz="1800" dirty="0" err="1">
                <a:effectLst/>
                <a:latin typeface="Calibri" panose="020F0502020204030204" pitchFamily="34" charset="0"/>
                <a:ea typeface="Calibri" panose="020F0502020204030204" pitchFamily="34" charset="0"/>
              </a:rPr>
              <a:t>recognised</a:t>
            </a:r>
            <a:r>
              <a:rPr lang="en-US" sz="1800" dirty="0">
                <a:effectLst/>
                <a:latin typeface="Calibri" panose="020F0502020204030204" pitchFamily="34" charset="0"/>
                <a:ea typeface="Calibri" panose="020F0502020204030204" pitchFamily="34" charset="0"/>
              </a:rPr>
              <a:t> and regulated whereas some models are more tools for helping the </a:t>
            </a:r>
            <a:r>
              <a:rPr lang="en-US" sz="1800" dirty="0" err="1">
                <a:effectLst/>
                <a:latin typeface="Calibri" panose="020F0502020204030204" pitchFamily="34" charset="0"/>
                <a:ea typeface="Calibri" panose="020F0502020204030204" pitchFamily="34" charset="0"/>
              </a:rPr>
              <a:t>organisations</a:t>
            </a:r>
            <a:r>
              <a:rPr lang="en-US" sz="1800" dirty="0">
                <a:effectLst/>
                <a:latin typeface="Calibri" panose="020F0502020204030204" pitchFamily="34" charset="0"/>
                <a:ea typeface="Calibri" panose="020F0502020204030204" pitchFamily="34" charset="0"/>
              </a:rPr>
              <a:t> themselves to be active. </a:t>
            </a: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128791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AF7D95-7631-30DD-1D7C-AB7563AD6E42}"/>
              </a:ext>
            </a:extLst>
          </p:cNvPr>
          <p:cNvSpPr>
            <a:spLocks noGrp="1"/>
          </p:cNvSpPr>
          <p:nvPr>
            <p:ph type="title"/>
          </p:nvPr>
        </p:nvSpPr>
        <p:spPr/>
        <p:txBody>
          <a:bodyPr/>
          <a:lstStyle/>
          <a:p>
            <a:r>
              <a:rPr lang="fi-FI" dirty="0" err="1"/>
              <a:t>Problems</a:t>
            </a:r>
            <a:r>
              <a:rPr lang="fi-FI" dirty="0"/>
              <a:t> </a:t>
            </a:r>
            <a:r>
              <a:rPr lang="fi-FI" dirty="0" err="1"/>
              <a:t>identified</a:t>
            </a:r>
            <a:r>
              <a:rPr lang="fi-FI" dirty="0"/>
              <a:t> in </a:t>
            </a:r>
            <a:r>
              <a:rPr lang="fi-FI" dirty="0" err="1"/>
              <a:t>the</a:t>
            </a:r>
            <a:r>
              <a:rPr lang="fi-FI" dirty="0"/>
              <a:t> </a:t>
            </a:r>
            <a:r>
              <a:rPr lang="fi-FI" dirty="0" err="1"/>
              <a:t>study</a:t>
            </a:r>
            <a:endParaRPr lang="fi-FI" dirty="0"/>
          </a:p>
        </p:txBody>
      </p:sp>
      <p:sp>
        <p:nvSpPr>
          <p:cNvPr id="3" name="Sisällön paikkamerkki 2">
            <a:extLst>
              <a:ext uri="{FF2B5EF4-FFF2-40B4-BE49-F238E27FC236}">
                <a16:creationId xmlns:a16="http://schemas.microsoft.com/office/drawing/2014/main" id="{3D82A822-F5FF-A255-A14F-C3D161ECDA1D}"/>
              </a:ext>
            </a:extLst>
          </p:cNvPr>
          <p:cNvSpPr>
            <a:spLocks noGrp="1"/>
          </p:cNvSpPr>
          <p:nvPr>
            <p:ph idx="1"/>
          </p:nvPr>
        </p:nvSpPr>
        <p:spPr/>
        <p:txBody>
          <a:bodyPr>
            <a:normAutofit/>
          </a:bodyPr>
          <a:lstStyle/>
          <a:p>
            <a:r>
              <a:rPr lang="en-US" sz="1800" i="1" dirty="0">
                <a:solidFill>
                  <a:srgbClr val="333333"/>
                </a:solidFill>
                <a:effectLst/>
                <a:latin typeface="Calibri" panose="020F0502020204030204" pitchFamily="34" charset="0"/>
                <a:ea typeface="Calibri" panose="020F0502020204030204" pitchFamily="34" charset="0"/>
              </a:rPr>
              <a:t>Conceptual challenge</a:t>
            </a:r>
            <a:r>
              <a:rPr lang="en-US" sz="1800" dirty="0">
                <a:solidFill>
                  <a:srgbClr val="333333"/>
                </a:solidFill>
                <a:effectLst/>
                <a:latin typeface="Calibri" panose="020F0502020204030204" pitchFamily="34" charset="0"/>
                <a:ea typeface="Calibri" panose="020F0502020204030204" pitchFamily="34" charset="0"/>
              </a:rPr>
              <a:t>. </a:t>
            </a:r>
          </a:p>
          <a:p>
            <a:r>
              <a:rPr lang="en-US" sz="1800" i="1" dirty="0">
                <a:solidFill>
                  <a:srgbClr val="333333"/>
                </a:solidFill>
                <a:effectLst/>
                <a:latin typeface="Calibri" panose="020F0502020204030204" pitchFamily="34" charset="0"/>
                <a:ea typeface="Calibri" panose="020F0502020204030204" pitchFamily="34" charset="0"/>
              </a:rPr>
              <a:t>Content challenge. </a:t>
            </a:r>
            <a:endParaRPr lang="en-US" sz="1800" i="1" dirty="0">
              <a:solidFill>
                <a:srgbClr val="333333"/>
              </a:solidFill>
              <a:latin typeface="Calibri" panose="020F0502020204030204" pitchFamily="34" charset="0"/>
              <a:ea typeface="Calibri" panose="020F0502020204030204" pitchFamily="34" charset="0"/>
            </a:endParaRPr>
          </a:p>
          <a:p>
            <a:pPr algn="just">
              <a:lnSpc>
                <a:spcPct val="115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Firstly, the number of competences described varies. Some of the models are broken down into detailed operations while others remain rather general</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rPr>
              <a:t>Secondly, competence frameworks studied are far from identical. They are, in some cases, expressed in different terms, but more fundamental issue deals with different theoretical ideas on what youth workers should be able to do. </a:t>
            </a:r>
          </a:p>
          <a:p>
            <a:pPr algn="just">
              <a:lnSpc>
                <a:spcPct val="115000"/>
              </a:lnSpc>
              <a:spcAft>
                <a:spcPts val="800"/>
              </a:spcAft>
            </a:pPr>
            <a:r>
              <a:rPr lang="en-US" sz="1800" i="1" dirty="0">
                <a:latin typeface="Calibri" panose="020F0502020204030204" pitchFamily="34" charset="0"/>
                <a:ea typeface="Calibri" panose="020F0502020204030204" pitchFamily="34" charset="0"/>
              </a:rPr>
              <a:t>Policy challenges.</a:t>
            </a:r>
          </a:p>
          <a:p>
            <a:pPr algn="just">
              <a:lnSpc>
                <a:spcPct val="115000"/>
              </a:lnSpc>
              <a:spcAft>
                <a:spcPts val="800"/>
              </a:spcAft>
            </a:pPr>
            <a:r>
              <a:rPr lang="en-US" sz="1800" i="1" dirty="0">
                <a:effectLst/>
                <a:latin typeface="Calibri" panose="020F0502020204030204" pitchFamily="34" charset="0"/>
                <a:ea typeface="Calibri" panose="020F0502020204030204" pitchFamily="34" charset="0"/>
              </a:rPr>
              <a:t>Structures vs. levels challenge</a:t>
            </a:r>
          </a:p>
          <a:p>
            <a:pPr marL="0" indent="0" algn="just">
              <a:lnSpc>
                <a:spcPct val="115000"/>
              </a:lnSpc>
              <a:spcAft>
                <a:spcPts val="800"/>
              </a:spcAft>
              <a:buNone/>
            </a:pPr>
            <a:endParaRPr lang="fi-FI" dirty="0"/>
          </a:p>
        </p:txBody>
      </p:sp>
    </p:spTree>
    <p:extLst>
      <p:ext uri="{BB962C8B-B14F-4D97-AF65-F5344CB8AC3E}">
        <p14:creationId xmlns:p14="http://schemas.microsoft.com/office/powerpoint/2010/main" val="226930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altLang="fi-FI"/>
              <a:t>Thank you. </a:t>
            </a:r>
          </a:p>
        </p:txBody>
      </p:sp>
      <p:sp>
        <p:nvSpPr>
          <p:cNvPr id="19459" name="Sisällön paikkamerkki 2"/>
          <p:cNvSpPr>
            <a:spLocks noGrp="1"/>
          </p:cNvSpPr>
          <p:nvPr>
            <p:ph idx="1"/>
          </p:nvPr>
        </p:nvSpPr>
        <p:spPr/>
        <p:txBody>
          <a:bodyPr/>
          <a:lstStyle/>
          <a:p>
            <a:pPr marL="0" indent="0">
              <a:buFont typeface="Arial" panose="020B0604020202020204" pitchFamily="34" charset="0"/>
              <a:buNone/>
            </a:pPr>
            <a:r>
              <a:rPr lang="fi-FI" altLang="fi-FI" sz="2000"/>
              <a:t>Tomi Kiilakoski</a:t>
            </a:r>
            <a:br>
              <a:rPr lang="fi-FI" altLang="fi-FI" sz="2000"/>
            </a:br>
            <a:endParaRPr lang="fi-FI" altLang="fi-FI" sz="2000"/>
          </a:p>
          <a:p>
            <a:pPr marL="0" indent="0">
              <a:buFont typeface="Arial" panose="020B0604020202020204" pitchFamily="34" charset="0"/>
              <a:buNone/>
            </a:pPr>
            <a:r>
              <a:rPr lang="fi-FI" altLang="fi-FI" sz="2000"/>
              <a:t>Senior Researcher, Finnish Youth Research Network;</a:t>
            </a:r>
          </a:p>
          <a:p>
            <a:pPr marL="0" indent="0">
              <a:buFont typeface="Arial" panose="020B0604020202020204" pitchFamily="34" charset="0"/>
              <a:buNone/>
            </a:pPr>
            <a:r>
              <a:rPr lang="fi-FI" altLang="fi-FI" sz="2000"/>
              <a:t>Adjunct Professor, University of Tampere</a:t>
            </a:r>
            <a:br>
              <a:rPr lang="fi-FI" altLang="fi-FI" sz="2000"/>
            </a:br>
            <a:endParaRPr lang="fi-FI" altLang="fi-FI" sz="2000"/>
          </a:p>
          <a:p>
            <a:pPr marL="0" indent="0">
              <a:buFont typeface="Arial" panose="020B0604020202020204" pitchFamily="34" charset="0"/>
              <a:buNone/>
            </a:pPr>
            <a:r>
              <a:rPr lang="fi-FI" altLang="fi-FI" sz="2000"/>
              <a:t>tomi.kiilakoski@youthresearch.fi </a:t>
            </a:r>
          </a:p>
          <a:p>
            <a:pPr marL="0" indent="0">
              <a:buFont typeface="Arial" panose="020B0604020202020204" pitchFamily="34" charset="0"/>
              <a:buNone/>
            </a:pPr>
            <a:endParaRPr lang="fi-FI" altLang="fi-FI"/>
          </a:p>
        </p:txBody>
      </p:sp>
      <p:sp>
        <p:nvSpPr>
          <p:cNvPr id="4" name="Päivämäärän paikkamerkki 3"/>
          <p:cNvSpPr>
            <a:spLocks noGrp="1"/>
          </p:cNvSpPr>
          <p:nvPr>
            <p:ph type="dt" sz="quarter" idx="4294967295"/>
          </p:nvPr>
        </p:nvSpPr>
        <p:spPr>
          <a:xfrm>
            <a:off x="457200" y="6356350"/>
            <a:ext cx="2133600" cy="365125"/>
          </a:xfrm>
          <a:prstGeom prst="rect">
            <a:avLst/>
          </a:prstGeom>
        </p:spPr>
        <p:txBody>
          <a:bodyPr/>
          <a:lstStyle/>
          <a:p>
            <a:pPr>
              <a:defRPr/>
            </a:pPr>
            <a:fld id="{7E8262ED-0CBB-43CF-A2E1-77283445800A}" type="datetime1">
              <a:rPr lang="fi-FI" smtClean="0"/>
              <a:pPr>
                <a:defRPr/>
              </a:pPr>
              <a:t>21.9.2022</a:t>
            </a:fld>
            <a:endParaRPr lang="fi-FI"/>
          </a:p>
        </p:txBody>
      </p:sp>
      <p:sp>
        <p:nvSpPr>
          <p:cNvPr id="5" name="Alatunnisteen paikkamerkki 4"/>
          <p:cNvSpPr>
            <a:spLocks noGrp="1"/>
          </p:cNvSpPr>
          <p:nvPr>
            <p:ph type="ftr" sz="quarter" idx="11"/>
          </p:nvPr>
        </p:nvSpPr>
        <p:spPr/>
        <p:txBody>
          <a:bodyPr/>
          <a:lstStyle/>
          <a:p>
            <a:pPr>
              <a:defRPr/>
            </a:pPr>
            <a:r>
              <a:rPr lang="fi-FI"/>
              <a:t>Tomi Kiilakoski</a:t>
            </a:r>
          </a:p>
        </p:txBody>
      </p:sp>
    </p:spTree>
    <p:extLst>
      <p:ext uri="{BB962C8B-B14F-4D97-AF65-F5344CB8AC3E}">
        <p14:creationId xmlns:p14="http://schemas.microsoft.com/office/powerpoint/2010/main" val="11733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6069AD-F937-C9D9-1160-98E042BADBE8}"/>
              </a:ext>
            </a:extLst>
          </p:cNvPr>
          <p:cNvSpPr>
            <a:spLocks noGrp="1"/>
          </p:cNvSpPr>
          <p:nvPr>
            <p:ph type="title"/>
          </p:nvPr>
        </p:nvSpPr>
        <p:spPr/>
        <p:txBody>
          <a:bodyPr/>
          <a:lstStyle/>
          <a:p>
            <a:r>
              <a:rPr lang="fi-FI" dirty="0"/>
              <a:t>On </a:t>
            </a:r>
            <a:r>
              <a:rPr lang="fi-FI" dirty="0" err="1"/>
              <a:t>the</a:t>
            </a:r>
            <a:r>
              <a:rPr lang="fi-FI" dirty="0"/>
              <a:t> </a:t>
            </a:r>
            <a:r>
              <a:rPr lang="fi-FI" dirty="0" err="1"/>
              <a:t>concept</a:t>
            </a:r>
            <a:r>
              <a:rPr lang="fi-FI" dirty="0"/>
              <a:t> of </a:t>
            </a:r>
            <a:r>
              <a:rPr lang="fi-FI" dirty="0" err="1"/>
              <a:t>competence</a:t>
            </a:r>
            <a:endParaRPr lang="fi-FI" dirty="0"/>
          </a:p>
        </p:txBody>
      </p:sp>
      <p:sp>
        <p:nvSpPr>
          <p:cNvPr id="3" name="Sisällön paikkamerkki 2">
            <a:extLst>
              <a:ext uri="{FF2B5EF4-FFF2-40B4-BE49-F238E27FC236}">
                <a16:creationId xmlns:a16="http://schemas.microsoft.com/office/drawing/2014/main" id="{DD10FFC4-AF21-13B3-A9D5-80963ACC5C54}"/>
              </a:ext>
            </a:extLst>
          </p:cNvPr>
          <p:cNvSpPr>
            <a:spLocks noGrp="1"/>
          </p:cNvSpPr>
          <p:nvPr>
            <p:ph idx="1"/>
          </p:nvPr>
        </p:nvSpPr>
        <p:spPr/>
        <p:txBody>
          <a:bodyPr>
            <a:norm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The concept of competence is used in different scientific traditions, such as psychology, educational sciences, sociology, nursing studies and management studies. </a:t>
            </a:r>
          </a:p>
          <a:p>
            <a:r>
              <a:rPr lang="en-US" sz="2400" dirty="0">
                <a:effectLst/>
                <a:latin typeface="Calibri" panose="020F0502020204030204" pitchFamily="34" charset="0"/>
                <a:ea typeface="Calibri" panose="020F0502020204030204" pitchFamily="34" charset="0"/>
                <a:cs typeface="Calibri" panose="020F0502020204030204" pitchFamily="34" charset="0"/>
              </a:rPr>
              <a:t>It has been estimated that “the term’s very popularity across these differing domains results in its being used in different ways, with different and sometimes conflicting meanings and intentions” (</a:t>
            </a:r>
            <a:r>
              <a:rPr lang="en-US" sz="2400" dirty="0" err="1">
                <a:effectLst/>
                <a:latin typeface="Calibri" panose="020F0502020204030204" pitchFamily="34" charset="0"/>
                <a:ea typeface="Calibri" panose="020F0502020204030204" pitchFamily="34" charset="0"/>
                <a:cs typeface="Calibri" panose="020F0502020204030204" pitchFamily="34" charset="0"/>
              </a:rPr>
              <a:t>Glaesser</a:t>
            </a:r>
            <a:r>
              <a:rPr lang="en-US" sz="2400" dirty="0">
                <a:effectLst/>
                <a:latin typeface="Calibri" panose="020F0502020204030204" pitchFamily="34" charset="0"/>
                <a:ea typeface="Calibri" panose="020F0502020204030204" pitchFamily="34" charset="0"/>
                <a:cs typeface="Calibri" panose="020F0502020204030204" pitchFamily="34" charset="0"/>
              </a:rPr>
              <a:t> 2019, 70). </a:t>
            </a:r>
          </a:p>
          <a:p>
            <a:r>
              <a:rPr lang="en-US" sz="2400" dirty="0">
                <a:effectLst/>
                <a:latin typeface="Calibri" panose="020F0502020204030204" pitchFamily="34" charset="0"/>
                <a:ea typeface="Calibri" panose="020F0502020204030204" pitchFamily="34" charset="0"/>
                <a:cs typeface="Calibri" panose="020F0502020204030204" pitchFamily="34" charset="0"/>
              </a:rPr>
              <a:t>It has also been described as ’</a:t>
            </a:r>
            <a:r>
              <a:rPr lang="en-US" sz="2400" dirty="0">
                <a:effectLst/>
                <a:latin typeface="Calibri" panose="020F0502020204030204" pitchFamily="34" charset="0"/>
                <a:ea typeface="TimesNewRomanPSMT"/>
                <a:cs typeface="Calibri" panose="020F0502020204030204" pitchFamily="34" charset="0"/>
              </a:rPr>
              <a:t>a nebulous concept’, and it has been claimed that despite continuous efforts to define the term it continues to suffer from substantial conceptual confusion (Telling &amp; </a:t>
            </a:r>
            <a:r>
              <a:rPr lang="en-US" sz="2400" dirty="0" err="1">
                <a:effectLst/>
                <a:latin typeface="Calibri" panose="020F0502020204030204" pitchFamily="34" charset="0"/>
                <a:ea typeface="TimesNewRomanPSMT"/>
                <a:cs typeface="Calibri" panose="020F0502020204030204" pitchFamily="34" charset="0"/>
              </a:rPr>
              <a:t>Serapioni</a:t>
            </a:r>
            <a:r>
              <a:rPr lang="en-US" sz="2400" dirty="0">
                <a:effectLst/>
                <a:latin typeface="Calibri" panose="020F0502020204030204" pitchFamily="34" charset="0"/>
                <a:ea typeface="TimesNewRomanPSMT"/>
                <a:cs typeface="Calibri" panose="020F0502020204030204" pitchFamily="34" charset="0"/>
              </a:rPr>
              <a:t> 2019).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400" dirty="0"/>
          </a:p>
        </p:txBody>
      </p:sp>
    </p:spTree>
    <p:extLst>
      <p:ext uri="{BB962C8B-B14F-4D97-AF65-F5344CB8AC3E}">
        <p14:creationId xmlns:p14="http://schemas.microsoft.com/office/powerpoint/2010/main" val="357716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What</a:t>
            </a:r>
            <a:r>
              <a:rPr lang="fi-FI" dirty="0"/>
              <a:t> </a:t>
            </a:r>
            <a:r>
              <a:rPr lang="fi-FI" dirty="0" err="1"/>
              <a:t>are</a:t>
            </a:r>
            <a:r>
              <a:rPr lang="fi-FI" dirty="0"/>
              <a:t> </a:t>
            </a:r>
            <a:r>
              <a:rPr lang="fi-FI" dirty="0" err="1"/>
              <a:t>the</a:t>
            </a:r>
            <a:r>
              <a:rPr lang="fi-FI" dirty="0"/>
              <a:t> </a:t>
            </a:r>
            <a:r>
              <a:rPr lang="fi-FI" dirty="0" err="1"/>
              <a:t>elements</a:t>
            </a:r>
            <a:r>
              <a:rPr lang="fi-FI" dirty="0"/>
              <a:t> of </a:t>
            </a:r>
            <a:r>
              <a:rPr lang="fi-FI" dirty="0" err="1"/>
              <a:t>competences</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a:t>A </a:t>
            </a:r>
            <a:r>
              <a:rPr lang="fi-FI" dirty="0" err="1"/>
              <a:t>popular</a:t>
            </a:r>
            <a:r>
              <a:rPr lang="fi-FI" dirty="0"/>
              <a:t> definition </a:t>
            </a:r>
            <a:r>
              <a:rPr lang="fi-FI" dirty="0" err="1"/>
              <a:t>assumes</a:t>
            </a:r>
            <a:r>
              <a:rPr lang="fi-FI" dirty="0"/>
              <a:t> </a:t>
            </a:r>
            <a:r>
              <a:rPr lang="fi-FI" dirty="0" err="1"/>
              <a:t>that</a:t>
            </a:r>
            <a:r>
              <a:rPr lang="fi-FI" dirty="0"/>
              <a:t> </a:t>
            </a:r>
            <a:r>
              <a:rPr lang="fi-FI" dirty="0" err="1"/>
              <a:t>competencies</a:t>
            </a:r>
            <a:r>
              <a:rPr lang="fi-FI" dirty="0"/>
              <a:t> </a:t>
            </a:r>
            <a:r>
              <a:rPr lang="fi-FI" dirty="0" err="1"/>
              <a:t>are</a:t>
            </a:r>
            <a:r>
              <a:rPr lang="fi-FI" dirty="0"/>
              <a:t> </a:t>
            </a:r>
            <a:r>
              <a:rPr lang="fi-FI" dirty="0" err="1"/>
              <a:t>clusters</a:t>
            </a:r>
            <a:r>
              <a:rPr lang="fi-FI" dirty="0"/>
              <a:t> of </a:t>
            </a:r>
            <a:r>
              <a:rPr lang="fi-FI" dirty="0" err="1"/>
              <a:t>knowledge</a:t>
            </a:r>
            <a:r>
              <a:rPr lang="fi-FI" dirty="0"/>
              <a:t>, </a:t>
            </a:r>
            <a:r>
              <a:rPr lang="fi-FI" dirty="0" err="1"/>
              <a:t>skills</a:t>
            </a:r>
            <a:r>
              <a:rPr lang="fi-FI" dirty="0"/>
              <a:t> and </a:t>
            </a:r>
            <a:r>
              <a:rPr lang="fi-FI" dirty="0" err="1"/>
              <a:t>attitudes</a:t>
            </a:r>
            <a:r>
              <a:rPr lang="fi-FI" dirty="0"/>
              <a:t> </a:t>
            </a:r>
            <a:r>
              <a:rPr lang="fi-FI" dirty="0" err="1"/>
              <a:t>that</a:t>
            </a:r>
            <a:r>
              <a:rPr lang="fi-FI" dirty="0"/>
              <a:t> </a:t>
            </a:r>
            <a:r>
              <a:rPr lang="fi-FI" dirty="0" err="1"/>
              <a:t>correlate</a:t>
            </a:r>
            <a:r>
              <a:rPr lang="fi-FI" dirty="0"/>
              <a:t> </a:t>
            </a:r>
            <a:r>
              <a:rPr lang="fi-FI" dirty="0" err="1"/>
              <a:t>with</a:t>
            </a:r>
            <a:r>
              <a:rPr lang="fi-FI" dirty="0"/>
              <a:t> </a:t>
            </a:r>
            <a:r>
              <a:rPr lang="fi-FI" dirty="0" err="1"/>
              <a:t>perfomance</a:t>
            </a:r>
            <a:r>
              <a:rPr lang="fi-FI" dirty="0"/>
              <a:t> on </a:t>
            </a:r>
            <a:r>
              <a:rPr lang="fi-FI" dirty="0" err="1"/>
              <a:t>the</a:t>
            </a:r>
            <a:r>
              <a:rPr lang="fi-FI" dirty="0"/>
              <a:t> </a:t>
            </a:r>
            <a:r>
              <a:rPr lang="fi-FI" dirty="0" err="1"/>
              <a:t>job</a:t>
            </a:r>
            <a:r>
              <a:rPr lang="fi-FI" dirty="0"/>
              <a:t>, </a:t>
            </a:r>
            <a:r>
              <a:rPr lang="fi-FI" dirty="0" err="1"/>
              <a:t>that</a:t>
            </a:r>
            <a:r>
              <a:rPr lang="fi-FI" dirty="0"/>
              <a:t> </a:t>
            </a:r>
            <a:r>
              <a:rPr lang="fi-FI" dirty="0" err="1"/>
              <a:t>can</a:t>
            </a:r>
            <a:r>
              <a:rPr lang="fi-FI" dirty="0"/>
              <a:t> </a:t>
            </a:r>
            <a:r>
              <a:rPr lang="fi-FI" dirty="0" err="1"/>
              <a:t>be</a:t>
            </a:r>
            <a:r>
              <a:rPr lang="fi-FI" dirty="0"/>
              <a:t> </a:t>
            </a:r>
            <a:r>
              <a:rPr lang="fi-FI" dirty="0" err="1"/>
              <a:t>measured</a:t>
            </a:r>
            <a:r>
              <a:rPr lang="fi-FI" dirty="0"/>
              <a:t> </a:t>
            </a:r>
            <a:r>
              <a:rPr lang="fi-FI" dirty="0" err="1"/>
              <a:t>against</a:t>
            </a:r>
            <a:r>
              <a:rPr lang="fi-FI" dirty="0"/>
              <a:t> </a:t>
            </a:r>
            <a:r>
              <a:rPr lang="fi-FI" dirty="0" err="1"/>
              <a:t>accepted</a:t>
            </a:r>
            <a:r>
              <a:rPr lang="fi-FI" dirty="0"/>
              <a:t> </a:t>
            </a:r>
            <a:r>
              <a:rPr lang="fi-FI" dirty="0" err="1"/>
              <a:t>standards</a:t>
            </a:r>
            <a:r>
              <a:rPr lang="fi-FI" dirty="0"/>
              <a:t> and </a:t>
            </a:r>
            <a:r>
              <a:rPr lang="fi-FI" dirty="0" err="1"/>
              <a:t>that</a:t>
            </a:r>
            <a:r>
              <a:rPr lang="fi-FI" dirty="0"/>
              <a:t> </a:t>
            </a:r>
            <a:r>
              <a:rPr lang="fi-FI" dirty="0" err="1"/>
              <a:t>can</a:t>
            </a:r>
            <a:r>
              <a:rPr lang="fi-FI" dirty="0"/>
              <a:t> </a:t>
            </a:r>
            <a:r>
              <a:rPr lang="fi-FI" dirty="0" err="1"/>
              <a:t>be</a:t>
            </a:r>
            <a:r>
              <a:rPr lang="fi-FI" dirty="0"/>
              <a:t> </a:t>
            </a:r>
            <a:r>
              <a:rPr lang="fi-FI" dirty="0" err="1"/>
              <a:t>improved</a:t>
            </a:r>
            <a:r>
              <a:rPr lang="fi-FI" dirty="0"/>
              <a:t> via </a:t>
            </a:r>
            <a:r>
              <a:rPr lang="fi-FI" dirty="0" err="1"/>
              <a:t>training</a:t>
            </a:r>
            <a:r>
              <a:rPr lang="fi-FI" dirty="0"/>
              <a:t> and </a:t>
            </a:r>
            <a:r>
              <a:rPr lang="fi-FI" dirty="0" err="1"/>
              <a:t>education</a:t>
            </a:r>
            <a:r>
              <a:rPr lang="fi-FI" dirty="0"/>
              <a:t>. </a:t>
            </a:r>
            <a:r>
              <a:rPr lang="fi-FI" dirty="0" err="1"/>
              <a:t>This</a:t>
            </a:r>
            <a:r>
              <a:rPr lang="fi-FI" dirty="0"/>
              <a:t> is </a:t>
            </a:r>
            <a:r>
              <a:rPr lang="fi-FI" dirty="0" err="1"/>
              <a:t>called</a:t>
            </a:r>
            <a:r>
              <a:rPr lang="fi-FI" dirty="0"/>
              <a:t> KSA </a:t>
            </a:r>
            <a:r>
              <a:rPr lang="fi-FI" dirty="0" err="1"/>
              <a:t>model</a:t>
            </a:r>
            <a:r>
              <a:rPr lang="fi-FI" dirty="0"/>
              <a:t>, </a:t>
            </a:r>
            <a:r>
              <a:rPr lang="fi-FI" dirty="0" err="1"/>
              <a:t>which</a:t>
            </a:r>
            <a:r>
              <a:rPr lang="fi-FI" dirty="0"/>
              <a:t> sees </a:t>
            </a:r>
            <a:r>
              <a:rPr lang="fi-FI" dirty="0" err="1"/>
              <a:t>competences</a:t>
            </a:r>
            <a:r>
              <a:rPr lang="fi-FI" dirty="0"/>
              <a:t> as </a:t>
            </a:r>
            <a:r>
              <a:rPr lang="fi-FI" dirty="0" err="1"/>
              <a:t>constisting</a:t>
            </a:r>
            <a:r>
              <a:rPr lang="fi-FI" dirty="0"/>
              <a:t> of </a:t>
            </a:r>
            <a:r>
              <a:rPr lang="fi-FI" dirty="0" err="1"/>
              <a:t>these</a:t>
            </a:r>
            <a:r>
              <a:rPr lang="fi-FI" dirty="0"/>
              <a:t> </a:t>
            </a:r>
            <a:r>
              <a:rPr lang="fi-FI" dirty="0" err="1"/>
              <a:t>three</a:t>
            </a:r>
            <a:r>
              <a:rPr lang="fi-FI" dirty="0"/>
              <a:t> </a:t>
            </a:r>
            <a:r>
              <a:rPr lang="fi-FI" dirty="0" err="1"/>
              <a:t>catogories</a:t>
            </a:r>
            <a:r>
              <a:rPr lang="fi-FI" dirty="0"/>
              <a:t>. (</a:t>
            </a:r>
            <a:r>
              <a:rPr lang="fi-FI" dirty="0" err="1"/>
              <a:t>Hsieh</a:t>
            </a:r>
            <a:r>
              <a:rPr lang="fi-FI" dirty="0"/>
              <a:t> &amp; al. 2012.) </a:t>
            </a:r>
          </a:p>
          <a:p>
            <a:r>
              <a:rPr lang="fi-FI" dirty="0"/>
              <a:t>In </a:t>
            </a:r>
            <a:r>
              <a:rPr lang="fi-FI" dirty="0" err="1"/>
              <a:t>the</a:t>
            </a:r>
            <a:r>
              <a:rPr lang="fi-FI" dirty="0"/>
              <a:t> </a:t>
            </a:r>
            <a:r>
              <a:rPr lang="fi-FI" dirty="0" err="1"/>
              <a:t>recommendation</a:t>
            </a:r>
            <a:r>
              <a:rPr lang="fi-FI" dirty="0"/>
              <a:t> on lifelong </a:t>
            </a:r>
            <a:r>
              <a:rPr lang="fi-FI" dirty="0" err="1"/>
              <a:t>learning</a:t>
            </a:r>
            <a:r>
              <a:rPr lang="fi-FI" dirty="0"/>
              <a:t> </a:t>
            </a:r>
            <a:r>
              <a:rPr lang="fi-FI" dirty="0" err="1"/>
              <a:t>competences</a:t>
            </a:r>
            <a:r>
              <a:rPr lang="fi-FI" dirty="0"/>
              <a:t> </a:t>
            </a:r>
            <a:r>
              <a:rPr lang="fi-FI" dirty="0" err="1"/>
              <a:t>the</a:t>
            </a:r>
            <a:r>
              <a:rPr lang="fi-FI" dirty="0"/>
              <a:t> </a:t>
            </a:r>
            <a:r>
              <a:rPr lang="fi-FI" dirty="0" err="1"/>
              <a:t>Comission</a:t>
            </a:r>
            <a:r>
              <a:rPr lang="fi-FI" dirty="0"/>
              <a:t> </a:t>
            </a:r>
            <a:r>
              <a:rPr lang="fi-FI" dirty="0" err="1"/>
              <a:t>follows</a:t>
            </a:r>
            <a:r>
              <a:rPr lang="fi-FI" dirty="0"/>
              <a:t> </a:t>
            </a:r>
            <a:r>
              <a:rPr lang="fi-FI" dirty="0" err="1"/>
              <a:t>the</a:t>
            </a:r>
            <a:r>
              <a:rPr lang="fi-FI" dirty="0"/>
              <a:t> </a:t>
            </a:r>
            <a:r>
              <a:rPr lang="fi-FI" dirty="0" err="1"/>
              <a:t>above</a:t>
            </a:r>
            <a:r>
              <a:rPr lang="fi-FI" dirty="0"/>
              <a:t> </a:t>
            </a:r>
            <a:r>
              <a:rPr lang="fi-FI" dirty="0" err="1"/>
              <a:t>description</a:t>
            </a:r>
            <a:r>
              <a:rPr lang="fi-FI" dirty="0"/>
              <a:t> and </a:t>
            </a:r>
            <a:r>
              <a:rPr lang="fi-FI" dirty="0" err="1"/>
              <a:t>defines</a:t>
            </a:r>
            <a:r>
              <a:rPr lang="fi-FI" dirty="0"/>
              <a:t> </a:t>
            </a:r>
            <a:r>
              <a:rPr lang="fi-FI" dirty="0" err="1"/>
              <a:t>competences</a:t>
            </a:r>
            <a:r>
              <a:rPr lang="fi-FI" dirty="0"/>
              <a:t> as ”a </a:t>
            </a:r>
            <a:r>
              <a:rPr lang="fi-FI" dirty="0" err="1"/>
              <a:t>combination</a:t>
            </a:r>
            <a:r>
              <a:rPr lang="fi-FI" dirty="0"/>
              <a:t> of </a:t>
            </a:r>
            <a:r>
              <a:rPr lang="fi-FI" dirty="0" err="1"/>
              <a:t>knowledge</a:t>
            </a:r>
            <a:r>
              <a:rPr lang="fi-FI" dirty="0"/>
              <a:t>, </a:t>
            </a:r>
            <a:r>
              <a:rPr lang="fi-FI" dirty="0" err="1"/>
              <a:t>skills</a:t>
            </a:r>
            <a:r>
              <a:rPr lang="fi-FI" dirty="0"/>
              <a:t> and </a:t>
            </a:r>
            <a:r>
              <a:rPr lang="fi-FI" dirty="0" err="1"/>
              <a:t>attitudes</a:t>
            </a:r>
            <a:r>
              <a:rPr lang="fi-FI" dirty="0"/>
              <a:t>. Knowledge, </a:t>
            </a:r>
            <a:r>
              <a:rPr lang="fi-FI" dirty="0" err="1"/>
              <a:t>according</a:t>
            </a:r>
            <a:r>
              <a:rPr lang="fi-FI" dirty="0"/>
              <a:t> to </a:t>
            </a:r>
            <a:r>
              <a:rPr lang="fi-FI" dirty="0" err="1"/>
              <a:t>the</a:t>
            </a:r>
            <a:r>
              <a:rPr lang="fi-FI" dirty="0"/>
              <a:t> </a:t>
            </a:r>
            <a:r>
              <a:rPr lang="fi-FI" dirty="0" err="1"/>
              <a:t>recommendation</a:t>
            </a:r>
            <a:r>
              <a:rPr lang="fi-FI" dirty="0"/>
              <a:t>, is </a:t>
            </a:r>
            <a:r>
              <a:rPr lang="fi-FI" dirty="0" err="1"/>
              <a:t>composed</a:t>
            </a:r>
            <a:r>
              <a:rPr lang="fi-FI" dirty="0"/>
              <a:t> of </a:t>
            </a:r>
            <a:r>
              <a:rPr lang="fi-FI" dirty="0" err="1"/>
              <a:t>facts</a:t>
            </a:r>
            <a:r>
              <a:rPr lang="fi-FI" dirty="0"/>
              <a:t> and </a:t>
            </a:r>
            <a:r>
              <a:rPr lang="fi-FI" dirty="0" err="1"/>
              <a:t>figures</a:t>
            </a:r>
            <a:r>
              <a:rPr lang="fi-FI" dirty="0"/>
              <a:t>, </a:t>
            </a:r>
            <a:r>
              <a:rPr lang="fi-FI" dirty="0" err="1"/>
              <a:t>concepts</a:t>
            </a:r>
            <a:r>
              <a:rPr lang="fi-FI" dirty="0"/>
              <a:t>, </a:t>
            </a:r>
            <a:r>
              <a:rPr lang="fi-FI" dirty="0" err="1"/>
              <a:t>ideas</a:t>
            </a:r>
            <a:r>
              <a:rPr lang="fi-FI" dirty="0"/>
              <a:t> </a:t>
            </a:r>
            <a:r>
              <a:rPr lang="fi-FI" dirty="0" err="1"/>
              <a:t>theories</a:t>
            </a:r>
            <a:r>
              <a:rPr lang="fi-FI" dirty="0"/>
              <a:t> </a:t>
            </a:r>
            <a:r>
              <a:rPr lang="fi-FI" dirty="0" err="1"/>
              <a:t>which</a:t>
            </a:r>
            <a:r>
              <a:rPr lang="fi-FI" dirty="0"/>
              <a:t> </a:t>
            </a:r>
            <a:r>
              <a:rPr lang="fi-FI" dirty="0" err="1"/>
              <a:t>already</a:t>
            </a:r>
            <a:r>
              <a:rPr lang="fi-FI" dirty="0"/>
              <a:t> </a:t>
            </a:r>
            <a:r>
              <a:rPr lang="fi-FI" dirty="0" err="1"/>
              <a:t>exist</a:t>
            </a:r>
            <a:r>
              <a:rPr lang="fi-FI" dirty="0"/>
              <a:t>. </a:t>
            </a:r>
            <a:r>
              <a:rPr lang="fi-FI" dirty="0" err="1"/>
              <a:t>Skills</a:t>
            </a:r>
            <a:r>
              <a:rPr lang="fi-FI" dirty="0"/>
              <a:t> </a:t>
            </a:r>
            <a:r>
              <a:rPr lang="fi-FI" dirty="0" err="1"/>
              <a:t>are</a:t>
            </a:r>
            <a:r>
              <a:rPr lang="fi-FI" dirty="0"/>
              <a:t> </a:t>
            </a:r>
            <a:r>
              <a:rPr lang="fi-FI" dirty="0" err="1"/>
              <a:t>seen</a:t>
            </a:r>
            <a:r>
              <a:rPr lang="fi-FI" dirty="0"/>
              <a:t> as an </a:t>
            </a:r>
            <a:r>
              <a:rPr lang="fi-FI" dirty="0" err="1"/>
              <a:t>ability</a:t>
            </a:r>
            <a:r>
              <a:rPr lang="fi-FI" dirty="0"/>
              <a:t> to </a:t>
            </a:r>
            <a:r>
              <a:rPr lang="fi-FI" dirty="0" err="1"/>
              <a:t>carry</a:t>
            </a:r>
            <a:r>
              <a:rPr lang="fi-FI" dirty="0"/>
              <a:t> out </a:t>
            </a:r>
            <a:r>
              <a:rPr lang="fi-FI" dirty="0" err="1"/>
              <a:t>processes</a:t>
            </a:r>
            <a:r>
              <a:rPr lang="fi-FI" dirty="0"/>
              <a:t> and </a:t>
            </a:r>
            <a:r>
              <a:rPr lang="fi-FI" dirty="0" err="1"/>
              <a:t>use</a:t>
            </a:r>
            <a:r>
              <a:rPr lang="fi-FI" dirty="0"/>
              <a:t> </a:t>
            </a:r>
            <a:r>
              <a:rPr lang="fi-FI" dirty="0" err="1"/>
              <a:t>the</a:t>
            </a:r>
            <a:r>
              <a:rPr lang="fi-FI" dirty="0"/>
              <a:t> </a:t>
            </a:r>
            <a:r>
              <a:rPr lang="fi-FI" dirty="0" err="1"/>
              <a:t>existing</a:t>
            </a:r>
            <a:r>
              <a:rPr lang="fi-FI" dirty="0"/>
              <a:t> </a:t>
            </a:r>
            <a:r>
              <a:rPr lang="fi-FI" dirty="0" err="1"/>
              <a:t>knowledge</a:t>
            </a:r>
            <a:r>
              <a:rPr lang="fi-FI" dirty="0"/>
              <a:t> to </a:t>
            </a:r>
            <a:r>
              <a:rPr lang="fi-FI" dirty="0" err="1"/>
              <a:t>achieve</a:t>
            </a:r>
            <a:r>
              <a:rPr lang="fi-FI" dirty="0"/>
              <a:t> </a:t>
            </a:r>
            <a:r>
              <a:rPr lang="fi-FI" dirty="0" err="1"/>
              <a:t>results</a:t>
            </a:r>
            <a:r>
              <a:rPr lang="fi-FI" dirty="0"/>
              <a:t>. </a:t>
            </a:r>
            <a:r>
              <a:rPr lang="fi-FI" dirty="0" err="1"/>
              <a:t>Attitudes</a:t>
            </a:r>
            <a:r>
              <a:rPr lang="fi-FI" dirty="0"/>
              <a:t> </a:t>
            </a:r>
            <a:r>
              <a:rPr lang="fi-FI" dirty="0" err="1"/>
              <a:t>describe</a:t>
            </a:r>
            <a:r>
              <a:rPr lang="fi-FI" dirty="0"/>
              <a:t> </a:t>
            </a:r>
            <a:r>
              <a:rPr lang="fi-FI" dirty="0" err="1"/>
              <a:t>dispositions</a:t>
            </a:r>
            <a:r>
              <a:rPr lang="fi-FI" dirty="0"/>
              <a:t> and </a:t>
            </a:r>
            <a:r>
              <a:rPr lang="fi-FI" dirty="0" err="1"/>
              <a:t>mind-sets</a:t>
            </a:r>
            <a:r>
              <a:rPr lang="fi-FI" dirty="0"/>
              <a:t> to act </a:t>
            </a:r>
            <a:r>
              <a:rPr lang="fi-FI" dirty="0" err="1"/>
              <a:t>or</a:t>
            </a:r>
            <a:r>
              <a:rPr lang="fi-FI" dirty="0"/>
              <a:t> </a:t>
            </a:r>
            <a:r>
              <a:rPr lang="fi-FI" dirty="0" err="1"/>
              <a:t>react</a:t>
            </a:r>
            <a:r>
              <a:rPr lang="fi-FI" dirty="0"/>
              <a:t> to </a:t>
            </a:r>
            <a:r>
              <a:rPr lang="fi-FI" dirty="0" err="1"/>
              <a:t>ideas</a:t>
            </a:r>
            <a:r>
              <a:rPr lang="fi-FI" dirty="0"/>
              <a:t>, </a:t>
            </a:r>
            <a:r>
              <a:rPr lang="fi-FI" dirty="0" err="1"/>
              <a:t>persons</a:t>
            </a:r>
            <a:r>
              <a:rPr lang="fi-FI" dirty="0"/>
              <a:t> and </a:t>
            </a:r>
            <a:r>
              <a:rPr lang="fi-FI" dirty="0" err="1"/>
              <a:t>situations</a:t>
            </a:r>
            <a:r>
              <a:rPr lang="fi-FI" dirty="0"/>
              <a:t>.” (</a:t>
            </a:r>
            <a:r>
              <a:rPr lang="fi-FI" dirty="0" err="1"/>
              <a:t>Council</a:t>
            </a:r>
            <a:r>
              <a:rPr lang="fi-FI" dirty="0"/>
              <a:t> of European Union 2018.)</a:t>
            </a:r>
          </a:p>
          <a:p>
            <a:r>
              <a:rPr lang="fi-FI" dirty="0" err="1"/>
              <a:t>The</a:t>
            </a:r>
            <a:r>
              <a:rPr lang="fi-FI" dirty="0"/>
              <a:t> </a:t>
            </a:r>
            <a:r>
              <a:rPr lang="fi-FI" dirty="0" err="1"/>
              <a:t>Council</a:t>
            </a:r>
            <a:r>
              <a:rPr lang="fi-FI" dirty="0"/>
              <a:t> of </a:t>
            </a:r>
            <a:r>
              <a:rPr lang="fi-FI" dirty="0" err="1"/>
              <a:t>Europe’s</a:t>
            </a:r>
            <a:r>
              <a:rPr lang="fi-FI" dirty="0"/>
              <a:t> </a:t>
            </a:r>
            <a:r>
              <a:rPr lang="fi-FI" dirty="0" err="1"/>
              <a:t>Reference</a:t>
            </a:r>
            <a:r>
              <a:rPr lang="fi-FI" dirty="0"/>
              <a:t> Framework for </a:t>
            </a:r>
            <a:r>
              <a:rPr lang="fi-FI" dirty="0" err="1"/>
              <a:t>Democratic</a:t>
            </a:r>
            <a:r>
              <a:rPr lang="fi-FI" dirty="0"/>
              <a:t> </a:t>
            </a:r>
            <a:r>
              <a:rPr lang="fi-FI" dirty="0" err="1"/>
              <a:t>Competences</a:t>
            </a:r>
            <a:r>
              <a:rPr lang="fi-FI" dirty="0"/>
              <a:t> is </a:t>
            </a:r>
            <a:r>
              <a:rPr lang="fi-FI" dirty="0" err="1"/>
              <a:t>based</a:t>
            </a:r>
            <a:r>
              <a:rPr lang="fi-FI" dirty="0"/>
              <a:t> on </a:t>
            </a:r>
            <a:r>
              <a:rPr lang="fi-FI" dirty="0" err="1"/>
              <a:t>four</a:t>
            </a:r>
            <a:r>
              <a:rPr lang="fi-FI" dirty="0"/>
              <a:t> </a:t>
            </a:r>
            <a:r>
              <a:rPr lang="fi-FI" dirty="0" err="1"/>
              <a:t>categories</a:t>
            </a:r>
            <a:r>
              <a:rPr lang="fi-FI" dirty="0"/>
              <a:t>: </a:t>
            </a:r>
            <a:r>
              <a:rPr lang="fi-FI" dirty="0" err="1"/>
              <a:t>values</a:t>
            </a:r>
            <a:r>
              <a:rPr lang="fi-FI" dirty="0"/>
              <a:t>; </a:t>
            </a:r>
            <a:r>
              <a:rPr lang="fi-FI" dirty="0" err="1"/>
              <a:t>skills</a:t>
            </a:r>
            <a:r>
              <a:rPr lang="fi-FI" dirty="0"/>
              <a:t>; </a:t>
            </a:r>
            <a:r>
              <a:rPr lang="fi-FI" dirty="0" err="1"/>
              <a:t>attitudes</a:t>
            </a:r>
            <a:r>
              <a:rPr lang="fi-FI" dirty="0"/>
              <a:t>; </a:t>
            </a:r>
            <a:r>
              <a:rPr lang="fi-FI" dirty="0" err="1"/>
              <a:t>knowledge</a:t>
            </a:r>
            <a:r>
              <a:rPr lang="fi-FI" dirty="0"/>
              <a:t> and </a:t>
            </a:r>
            <a:r>
              <a:rPr lang="fi-FI" dirty="0" err="1"/>
              <a:t>critical</a:t>
            </a:r>
            <a:r>
              <a:rPr lang="fi-FI" dirty="0"/>
              <a:t> </a:t>
            </a:r>
            <a:r>
              <a:rPr lang="fi-FI" dirty="0" err="1"/>
              <a:t>understanding</a:t>
            </a:r>
            <a:r>
              <a:rPr lang="fi-FI" dirty="0"/>
              <a:t>.  ; </a:t>
            </a:r>
            <a:r>
              <a:rPr lang="fi-FI" dirty="0" err="1"/>
              <a:t>According</a:t>
            </a:r>
            <a:r>
              <a:rPr lang="fi-FI" dirty="0"/>
              <a:t> to OECD, ”</a:t>
            </a:r>
            <a:r>
              <a:rPr lang="fi-FI" dirty="0" err="1"/>
              <a:t>the</a:t>
            </a:r>
            <a:r>
              <a:rPr lang="fi-FI" dirty="0"/>
              <a:t> </a:t>
            </a:r>
            <a:r>
              <a:rPr lang="fi-FI" dirty="0" err="1"/>
              <a:t>concept</a:t>
            </a:r>
            <a:r>
              <a:rPr lang="fi-FI" dirty="0"/>
              <a:t> of </a:t>
            </a:r>
            <a:r>
              <a:rPr lang="fi-FI" dirty="0" err="1"/>
              <a:t>competency</a:t>
            </a:r>
            <a:r>
              <a:rPr lang="fi-FI" dirty="0"/>
              <a:t> </a:t>
            </a:r>
            <a:r>
              <a:rPr lang="fi-FI" dirty="0" err="1"/>
              <a:t>implies</a:t>
            </a:r>
            <a:r>
              <a:rPr lang="fi-FI" dirty="0"/>
              <a:t> </a:t>
            </a:r>
            <a:r>
              <a:rPr lang="fi-FI" dirty="0" err="1"/>
              <a:t>more</a:t>
            </a:r>
            <a:r>
              <a:rPr lang="fi-FI" dirty="0"/>
              <a:t> </a:t>
            </a:r>
            <a:r>
              <a:rPr lang="fi-FI" dirty="0" err="1"/>
              <a:t>than</a:t>
            </a:r>
            <a:r>
              <a:rPr lang="fi-FI" dirty="0"/>
              <a:t> just </a:t>
            </a:r>
            <a:r>
              <a:rPr lang="fi-FI" dirty="0" err="1"/>
              <a:t>the</a:t>
            </a:r>
            <a:r>
              <a:rPr lang="fi-FI" dirty="0"/>
              <a:t> </a:t>
            </a:r>
            <a:r>
              <a:rPr lang="fi-FI" dirty="0" err="1"/>
              <a:t>acquisition</a:t>
            </a:r>
            <a:r>
              <a:rPr lang="fi-FI" dirty="0"/>
              <a:t> of </a:t>
            </a:r>
            <a:r>
              <a:rPr lang="fi-FI" dirty="0" err="1"/>
              <a:t>knowledge</a:t>
            </a:r>
            <a:r>
              <a:rPr lang="fi-FI" dirty="0"/>
              <a:t> and </a:t>
            </a:r>
            <a:r>
              <a:rPr lang="fi-FI" dirty="0" err="1"/>
              <a:t>skills</a:t>
            </a:r>
            <a:r>
              <a:rPr lang="fi-FI" dirty="0"/>
              <a:t>; it </a:t>
            </a:r>
            <a:r>
              <a:rPr lang="fi-FI" dirty="0" err="1"/>
              <a:t>involves</a:t>
            </a:r>
            <a:r>
              <a:rPr lang="fi-FI" dirty="0"/>
              <a:t> </a:t>
            </a:r>
            <a:r>
              <a:rPr lang="fi-FI" dirty="0" err="1"/>
              <a:t>the</a:t>
            </a:r>
            <a:r>
              <a:rPr lang="fi-FI" dirty="0"/>
              <a:t> </a:t>
            </a:r>
            <a:r>
              <a:rPr lang="fi-FI" dirty="0" err="1"/>
              <a:t>mobilisation</a:t>
            </a:r>
            <a:r>
              <a:rPr lang="fi-FI" dirty="0"/>
              <a:t> of </a:t>
            </a:r>
            <a:r>
              <a:rPr lang="fi-FI" dirty="0" err="1"/>
              <a:t>knowledge</a:t>
            </a:r>
            <a:r>
              <a:rPr lang="fi-FI" dirty="0"/>
              <a:t>, </a:t>
            </a:r>
            <a:r>
              <a:rPr lang="fi-FI" dirty="0" err="1"/>
              <a:t>skills</a:t>
            </a:r>
            <a:r>
              <a:rPr lang="fi-FI" dirty="0"/>
              <a:t>, </a:t>
            </a:r>
            <a:r>
              <a:rPr lang="fi-FI" dirty="0" err="1"/>
              <a:t>attitudes</a:t>
            </a:r>
            <a:r>
              <a:rPr lang="fi-FI" dirty="0"/>
              <a:t> and </a:t>
            </a:r>
            <a:r>
              <a:rPr lang="fi-FI" dirty="0" err="1"/>
              <a:t>values</a:t>
            </a:r>
            <a:r>
              <a:rPr lang="fi-FI" dirty="0"/>
              <a:t> to </a:t>
            </a:r>
            <a:r>
              <a:rPr lang="fi-FI" dirty="0" err="1"/>
              <a:t>meet</a:t>
            </a:r>
            <a:r>
              <a:rPr lang="fi-FI" dirty="0"/>
              <a:t> </a:t>
            </a:r>
            <a:r>
              <a:rPr lang="fi-FI" dirty="0" err="1"/>
              <a:t>complex</a:t>
            </a:r>
            <a:r>
              <a:rPr lang="fi-FI" dirty="0"/>
              <a:t> </a:t>
            </a:r>
            <a:r>
              <a:rPr lang="fi-FI" dirty="0" err="1"/>
              <a:t>demands</a:t>
            </a:r>
            <a:r>
              <a:rPr lang="fi-FI" dirty="0"/>
              <a:t>” (OECD 2018, 4). </a:t>
            </a:r>
          </a:p>
          <a:p>
            <a:endParaRPr lang="fi-FI" dirty="0"/>
          </a:p>
        </p:txBody>
      </p:sp>
    </p:spTree>
    <p:extLst>
      <p:ext uri="{BB962C8B-B14F-4D97-AF65-F5344CB8AC3E}">
        <p14:creationId xmlns:p14="http://schemas.microsoft.com/office/powerpoint/2010/main" val="252682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t>
            </a:r>
            <a:r>
              <a:rPr lang="fi-FI" dirty="0" err="1"/>
              <a:t>Competence</a:t>
            </a:r>
            <a:r>
              <a:rPr lang="fi-FI" dirty="0"/>
              <a:t> </a:t>
            </a:r>
            <a:r>
              <a:rPr lang="fi-FI" dirty="0" err="1"/>
              <a:t>revolution</a:t>
            </a:r>
            <a:r>
              <a:rPr lang="fi-FI" dirty="0"/>
              <a:t>’</a:t>
            </a:r>
          </a:p>
        </p:txBody>
      </p:sp>
      <p:sp>
        <p:nvSpPr>
          <p:cNvPr id="3" name="Sisällön paikkamerkki 2"/>
          <p:cNvSpPr>
            <a:spLocks noGrp="1"/>
          </p:cNvSpPr>
          <p:nvPr>
            <p:ph idx="1"/>
          </p:nvPr>
        </p:nvSpPr>
        <p:spPr/>
        <p:txBody>
          <a:bodyPr>
            <a:normAutofit fontScale="92500"/>
          </a:bodyPr>
          <a:lstStyle/>
          <a:p>
            <a:r>
              <a:rPr lang="fi-FI" dirty="0"/>
              <a:t>It </a:t>
            </a:r>
            <a:r>
              <a:rPr lang="fi-FI" dirty="0" err="1"/>
              <a:t>has</a:t>
            </a:r>
            <a:r>
              <a:rPr lang="fi-FI" dirty="0"/>
              <a:t> </a:t>
            </a:r>
            <a:r>
              <a:rPr lang="fi-FI" dirty="0" err="1"/>
              <a:t>been</a:t>
            </a:r>
            <a:r>
              <a:rPr lang="fi-FI" dirty="0"/>
              <a:t> </a:t>
            </a:r>
            <a:r>
              <a:rPr lang="fi-FI" dirty="0" err="1"/>
              <a:t>estimated</a:t>
            </a:r>
            <a:r>
              <a:rPr lang="fi-FI" dirty="0"/>
              <a:t> </a:t>
            </a:r>
            <a:r>
              <a:rPr lang="fi-FI" dirty="0" err="1"/>
              <a:t>that</a:t>
            </a:r>
            <a:r>
              <a:rPr lang="fi-FI" dirty="0"/>
              <a:t> </a:t>
            </a:r>
            <a:r>
              <a:rPr lang="fi-FI" dirty="0" err="1"/>
              <a:t>the</a:t>
            </a:r>
            <a:r>
              <a:rPr lang="fi-FI" dirty="0"/>
              <a:t> </a:t>
            </a:r>
            <a:r>
              <a:rPr lang="fi-FI" dirty="0" err="1"/>
              <a:t>use</a:t>
            </a:r>
            <a:r>
              <a:rPr lang="fi-FI" dirty="0"/>
              <a:t> of </a:t>
            </a:r>
            <a:r>
              <a:rPr lang="fi-FI" dirty="0" err="1"/>
              <a:t>the</a:t>
            </a:r>
            <a:r>
              <a:rPr lang="fi-FI" dirty="0"/>
              <a:t> </a:t>
            </a:r>
            <a:r>
              <a:rPr lang="fi-FI" dirty="0" err="1"/>
              <a:t>term</a:t>
            </a:r>
            <a:r>
              <a:rPr lang="fi-FI" dirty="0"/>
              <a:t> </a:t>
            </a:r>
            <a:r>
              <a:rPr lang="fi-FI" dirty="0" err="1"/>
              <a:t>competence</a:t>
            </a:r>
            <a:r>
              <a:rPr lang="fi-FI" dirty="0"/>
              <a:t> </a:t>
            </a:r>
            <a:r>
              <a:rPr lang="fi-FI" dirty="0" err="1"/>
              <a:t>has</a:t>
            </a:r>
            <a:r>
              <a:rPr lang="fi-FI" dirty="0"/>
              <a:t> </a:t>
            </a:r>
            <a:r>
              <a:rPr lang="fi-FI" dirty="0" err="1"/>
              <a:t>become</a:t>
            </a:r>
            <a:r>
              <a:rPr lang="fi-FI" dirty="0"/>
              <a:t> </a:t>
            </a:r>
            <a:r>
              <a:rPr lang="fi-FI" dirty="0" err="1"/>
              <a:t>widespread</a:t>
            </a:r>
            <a:r>
              <a:rPr lang="fi-FI" dirty="0"/>
              <a:t> in </a:t>
            </a:r>
            <a:r>
              <a:rPr lang="fi-FI" dirty="0" err="1"/>
              <a:t>educational</a:t>
            </a:r>
            <a:r>
              <a:rPr lang="fi-FI" dirty="0"/>
              <a:t> </a:t>
            </a:r>
            <a:r>
              <a:rPr lang="fi-FI" dirty="0" err="1"/>
              <a:t>policy</a:t>
            </a:r>
            <a:r>
              <a:rPr lang="fi-FI" dirty="0"/>
              <a:t> </a:t>
            </a:r>
            <a:r>
              <a:rPr lang="fi-FI" dirty="0" err="1"/>
              <a:t>since</a:t>
            </a:r>
            <a:r>
              <a:rPr lang="fi-FI" dirty="0"/>
              <a:t> </a:t>
            </a:r>
            <a:r>
              <a:rPr lang="fi-FI" dirty="0" err="1"/>
              <a:t>the</a:t>
            </a:r>
            <a:r>
              <a:rPr lang="fi-FI" dirty="0"/>
              <a:t> </a:t>
            </a:r>
            <a:r>
              <a:rPr lang="fi-FI" dirty="0" err="1"/>
              <a:t>early</a:t>
            </a:r>
            <a:r>
              <a:rPr lang="fi-FI" dirty="0"/>
              <a:t> 1990s. </a:t>
            </a:r>
          </a:p>
          <a:p>
            <a:pPr algn="just">
              <a:lnSpc>
                <a:spcPct val="115000"/>
              </a:lnSpc>
              <a:spcAft>
                <a:spcPts val="800"/>
              </a:spcAft>
            </a:pPr>
            <a:r>
              <a:rPr lang="en-US" sz="1800" dirty="0">
                <a:effectLst/>
                <a:latin typeface="Calibri" panose="020F0502020204030204" pitchFamily="34" charset="0"/>
                <a:ea typeface="TimesNewRomanPSMT"/>
                <a:cs typeface="Calibri" panose="020F0502020204030204" pitchFamily="34" charset="0"/>
              </a:rPr>
              <a:t>It has been claimed that policies promoting competencies were based on powerful societal ideas, such as “</a:t>
            </a:r>
            <a:r>
              <a:rPr lang="en-US" sz="1800" dirty="0">
                <a:effectLst/>
                <a:latin typeface="Calibri" panose="020F0502020204030204" pitchFamily="34" charset="0"/>
                <a:ea typeface="Calibri" panose="020F0502020204030204" pitchFamily="34" charset="0"/>
                <a:cs typeface="Calibri" panose="020F0502020204030204" pitchFamily="34" charset="0"/>
              </a:rPr>
              <a:t>democratic accountability, anti-academic elitism and the recognition that many important societal practices rely on people actually doing things rather than reciting propositional knowledge in one form or another” (Halliday 2004, 579). </a:t>
            </a:r>
            <a:endParaRPr lang="fi-FI"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en-US" sz="1800" dirty="0">
                <a:effectLst/>
                <a:latin typeface="Calibri" panose="020F0502020204030204" pitchFamily="34" charset="0"/>
                <a:ea typeface="Calibri" panose="020F0502020204030204" pitchFamily="34" charset="0"/>
              </a:rPr>
              <a:t>It has been claimed that the emphasis on competences in educational policy in Europe and globally is based on the discourse on the knowledge society and lifelong and </a:t>
            </a:r>
            <a:r>
              <a:rPr lang="en-US" sz="1800" dirty="0" err="1">
                <a:effectLst/>
                <a:latin typeface="Calibri" panose="020F0502020204030204" pitchFamily="34" charset="0"/>
                <a:ea typeface="Calibri" panose="020F0502020204030204" pitchFamily="34" charset="0"/>
              </a:rPr>
              <a:t>lifewide</a:t>
            </a:r>
            <a:r>
              <a:rPr lang="en-US" sz="1800" dirty="0">
                <a:effectLst/>
                <a:latin typeface="Calibri" panose="020F0502020204030204" pitchFamily="34" charset="0"/>
                <a:ea typeface="Calibri" panose="020F0502020204030204" pitchFamily="34" charset="0"/>
              </a:rPr>
              <a:t> learning. This in turn </a:t>
            </a:r>
            <a:r>
              <a:rPr lang="en-US" sz="1800" dirty="0" err="1">
                <a:effectLst/>
                <a:latin typeface="Calibri" panose="020F0502020204030204" pitchFamily="34" charset="0"/>
                <a:ea typeface="Calibri" panose="020F0502020204030204" pitchFamily="34" charset="0"/>
              </a:rPr>
              <a:t>emphasises</a:t>
            </a:r>
            <a:r>
              <a:rPr lang="en-US" sz="1800" dirty="0">
                <a:effectLst/>
                <a:latin typeface="Calibri" panose="020F0502020204030204" pitchFamily="34" charset="0"/>
                <a:ea typeface="Calibri" panose="020F0502020204030204" pitchFamily="34" charset="0"/>
              </a:rPr>
              <a:t> policy interconnectedness and blurring boundaries between formal and informal learning. (</a:t>
            </a:r>
            <a:r>
              <a:rPr lang="en-US" sz="1800" dirty="0" err="1">
                <a:effectLst/>
                <a:latin typeface="Calibri" panose="020F0502020204030204" pitchFamily="34" charset="0"/>
                <a:ea typeface="Calibri" panose="020F0502020204030204" pitchFamily="34" charset="0"/>
              </a:rPr>
              <a:t>Caena</a:t>
            </a:r>
            <a:r>
              <a:rPr lang="en-US" sz="1800" dirty="0">
                <a:effectLst/>
                <a:latin typeface="Calibri" panose="020F0502020204030204" pitchFamily="34" charset="0"/>
                <a:ea typeface="Calibri" panose="020F0502020204030204" pitchFamily="34" charset="0"/>
              </a:rPr>
              <a:t> 2014.)Therefore, focusing only on formal learning and qualifications is not be enough to </a:t>
            </a:r>
            <a:r>
              <a:rPr lang="en-US" sz="1800" dirty="0">
                <a:latin typeface="Calibri" panose="020F0502020204030204" pitchFamily="34" charset="0"/>
                <a:ea typeface="Calibri" panose="020F0502020204030204" pitchFamily="34" charset="0"/>
              </a:rPr>
              <a:t>understand </a:t>
            </a:r>
            <a:r>
              <a:rPr lang="en-US" sz="1800" dirty="0">
                <a:effectLst/>
                <a:latin typeface="Calibri" panose="020F0502020204030204" pitchFamily="34" charset="0"/>
                <a:ea typeface="Calibri" panose="020F0502020204030204" pitchFamily="34" charset="0"/>
              </a:rPr>
              <a:t>the full scope of learning outcomes (</a:t>
            </a:r>
            <a:r>
              <a:rPr lang="en-US" sz="1800" dirty="0" err="1">
                <a:effectLst/>
                <a:latin typeface="Calibri" panose="020F0502020204030204" pitchFamily="34" charset="0"/>
                <a:ea typeface="Calibri" panose="020F0502020204030204" pitchFamily="34" charset="0"/>
              </a:rPr>
              <a:t>Bohlinger</a:t>
            </a:r>
            <a:r>
              <a:rPr lang="en-US" sz="1800" dirty="0">
                <a:effectLst/>
                <a:latin typeface="Calibri" panose="020F0502020204030204" pitchFamily="34" charset="0"/>
                <a:ea typeface="Calibri" panose="020F0502020204030204" pitchFamily="34" charset="0"/>
              </a:rPr>
              <a:t> 2012).</a:t>
            </a:r>
            <a:endParaRPr lang="fi-FI" dirty="0"/>
          </a:p>
        </p:txBody>
      </p:sp>
    </p:spTree>
    <p:extLst>
      <p:ext uri="{BB962C8B-B14F-4D97-AF65-F5344CB8AC3E}">
        <p14:creationId xmlns:p14="http://schemas.microsoft.com/office/powerpoint/2010/main" val="101001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European </a:t>
            </a:r>
            <a:r>
              <a:rPr lang="fi-FI" dirty="0" err="1"/>
              <a:t>youth</a:t>
            </a:r>
            <a:r>
              <a:rPr lang="fi-FI" dirty="0"/>
              <a:t> </a:t>
            </a:r>
            <a:r>
              <a:rPr lang="fi-FI" dirty="0" err="1"/>
              <a:t>policy</a:t>
            </a:r>
            <a:r>
              <a:rPr lang="fi-FI" dirty="0"/>
              <a:t> </a:t>
            </a:r>
            <a:r>
              <a:rPr lang="fi-FI" dirty="0" err="1"/>
              <a:t>developments</a:t>
            </a:r>
            <a:endParaRPr lang="fi-FI" dirty="0"/>
          </a:p>
        </p:txBody>
      </p:sp>
      <p:sp>
        <p:nvSpPr>
          <p:cNvPr id="3" name="Sisällön paikkamerkki 2"/>
          <p:cNvSpPr>
            <a:spLocks noGrp="1"/>
          </p:cNvSpPr>
          <p:nvPr>
            <p:ph idx="1"/>
          </p:nvPr>
        </p:nvSpPr>
        <p:spPr/>
        <p:txBody>
          <a:bodyPr>
            <a:normAutofit/>
          </a:bodyPr>
          <a:lstStyle/>
          <a:p>
            <a:r>
              <a:rPr lang="fi-FI" dirty="0"/>
              <a:t>In </a:t>
            </a:r>
            <a:r>
              <a:rPr lang="fi-FI" dirty="0" err="1"/>
              <a:t>the</a:t>
            </a:r>
            <a:r>
              <a:rPr lang="fi-FI" dirty="0"/>
              <a:t> EU white </a:t>
            </a:r>
            <a:r>
              <a:rPr lang="fi-FI" dirty="0" err="1"/>
              <a:t>paper</a:t>
            </a:r>
            <a:r>
              <a:rPr lang="fi-FI" dirty="0"/>
              <a:t>, </a:t>
            </a:r>
            <a:r>
              <a:rPr lang="fi-FI" i="1" dirty="0"/>
              <a:t>New </a:t>
            </a:r>
            <a:r>
              <a:rPr lang="fi-FI" i="1" dirty="0" err="1"/>
              <a:t>Impetus</a:t>
            </a:r>
            <a:r>
              <a:rPr lang="fi-FI" i="1" dirty="0"/>
              <a:t> for </a:t>
            </a:r>
            <a:r>
              <a:rPr lang="fi-FI" i="1" dirty="0" err="1"/>
              <a:t>the</a:t>
            </a:r>
            <a:r>
              <a:rPr lang="fi-FI" i="1" dirty="0"/>
              <a:t> European </a:t>
            </a:r>
            <a:r>
              <a:rPr lang="fi-FI" i="1" dirty="0" err="1"/>
              <a:t>youth</a:t>
            </a:r>
            <a:r>
              <a:rPr lang="fi-FI" i="1" dirty="0"/>
              <a:t>,  </a:t>
            </a:r>
            <a:r>
              <a:rPr lang="fi-FI" dirty="0" err="1"/>
              <a:t>competences</a:t>
            </a:r>
            <a:r>
              <a:rPr lang="fi-FI" dirty="0"/>
              <a:t> </a:t>
            </a:r>
            <a:r>
              <a:rPr lang="fi-FI" dirty="0" err="1"/>
              <a:t>were</a:t>
            </a:r>
            <a:r>
              <a:rPr lang="fi-FI" dirty="0"/>
              <a:t> </a:t>
            </a:r>
            <a:r>
              <a:rPr lang="fi-FI" dirty="0" err="1"/>
              <a:t>already</a:t>
            </a:r>
            <a:r>
              <a:rPr lang="fi-FI" dirty="0"/>
              <a:t> </a:t>
            </a:r>
            <a:r>
              <a:rPr lang="fi-FI" dirty="0" err="1"/>
              <a:t>briefly</a:t>
            </a:r>
            <a:r>
              <a:rPr lang="fi-FI" dirty="0"/>
              <a:t> </a:t>
            </a:r>
            <a:r>
              <a:rPr lang="fi-FI" dirty="0" err="1"/>
              <a:t>mentioned</a:t>
            </a:r>
            <a:r>
              <a:rPr lang="fi-FI" dirty="0"/>
              <a:t>. </a:t>
            </a:r>
            <a:r>
              <a:rPr lang="fi-FI" dirty="0" err="1"/>
              <a:t>The</a:t>
            </a:r>
            <a:r>
              <a:rPr lang="fi-FI" dirty="0"/>
              <a:t> </a:t>
            </a:r>
            <a:r>
              <a:rPr lang="fi-FI" dirty="0" err="1"/>
              <a:t>paper</a:t>
            </a:r>
            <a:r>
              <a:rPr lang="fi-FI" dirty="0"/>
              <a:t> </a:t>
            </a:r>
            <a:r>
              <a:rPr lang="fi-FI" dirty="0" err="1"/>
              <a:t>called</a:t>
            </a:r>
            <a:r>
              <a:rPr lang="fi-FI" dirty="0"/>
              <a:t> for </a:t>
            </a:r>
            <a:r>
              <a:rPr lang="fi-FI" dirty="0" err="1"/>
              <a:t>improving</a:t>
            </a:r>
            <a:r>
              <a:rPr lang="fi-FI" dirty="0"/>
              <a:t> </a:t>
            </a:r>
            <a:r>
              <a:rPr lang="fi-FI" dirty="0" err="1"/>
              <a:t>the</a:t>
            </a:r>
            <a:r>
              <a:rPr lang="fi-FI" dirty="0"/>
              <a:t> </a:t>
            </a:r>
            <a:r>
              <a:rPr lang="fi-FI" dirty="0" err="1"/>
              <a:t>systems</a:t>
            </a:r>
            <a:r>
              <a:rPr lang="fi-FI" dirty="0"/>
              <a:t> for </a:t>
            </a:r>
            <a:r>
              <a:rPr lang="fi-FI" dirty="0" err="1"/>
              <a:t>transferring</a:t>
            </a:r>
            <a:r>
              <a:rPr lang="fi-FI" dirty="0"/>
              <a:t> and </a:t>
            </a:r>
            <a:r>
              <a:rPr lang="fi-FI" dirty="0" err="1"/>
              <a:t>recognising</a:t>
            </a:r>
            <a:r>
              <a:rPr lang="fi-FI" dirty="0"/>
              <a:t> </a:t>
            </a:r>
            <a:r>
              <a:rPr lang="fi-FI" dirty="0" err="1"/>
              <a:t>occupational</a:t>
            </a:r>
            <a:r>
              <a:rPr lang="fi-FI" dirty="0"/>
              <a:t> </a:t>
            </a:r>
            <a:r>
              <a:rPr lang="fi-FI" dirty="0" err="1"/>
              <a:t>skills</a:t>
            </a:r>
            <a:r>
              <a:rPr lang="fi-FI" dirty="0"/>
              <a:t> </a:t>
            </a:r>
            <a:r>
              <a:rPr lang="fi-FI" b="1" dirty="0"/>
              <a:t>and</a:t>
            </a:r>
            <a:r>
              <a:rPr lang="fi-FI" dirty="0"/>
              <a:t> </a:t>
            </a:r>
            <a:r>
              <a:rPr lang="fi-FI" dirty="0" err="1"/>
              <a:t>competencies</a:t>
            </a:r>
            <a:r>
              <a:rPr lang="fi-FI" dirty="0"/>
              <a:t> </a:t>
            </a:r>
            <a:r>
              <a:rPr lang="fi-FI" dirty="0" err="1"/>
              <a:t>between</a:t>
            </a:r>
            <a:r>
              <a:rPr lang="fi-FI" dirty="0"/>
              <a:t> </a:t>
            </a:r>
            <a:r>
              <a:rPr lang="fi-FI" dirty="0" err="1"/>
              <a:t>Member</a:t>
            </a:r>
            <a:r>
              <a:rPr lang="fi-FI" dirty="0"/>
              <a:t> </a:t>
            </a:r>
            <a:r>
              <a:rPr lang="fi-FI" dirty="0" err="1"/>
              <a:t>States</a:t>
            </a:r>
            <a:r>
              <a:rPr lang="fi-FI" dirty="0"/>
              <a:t> (European </a:t>
            </a:r>
            <a:r>
              <a:rPr lang="fi-FI" dirty="0" err="1"/>
              <a:t>Comission</a:t>
            </a:r>
            <a:r>
              <a:rPr lang="fi-FI" dirty="0"/>
              <a:t> 2001, 44). </a:t>
            </a:r>
          </a:p>
          <a:p>
            <a:r>
              <a:rPr lang="fi-FI" dirty="0" err="1"/>
              <a:t>The</a:t>
            </a:r>
            <a:r>
              <a:rPr lang="fi-FI" dirty="0"/>
              <a:t> </a:t>
            </a:r>
            <a:r>
              <a:rPr lang="fi-FI" dirty="0" err="1"/>
              <a:t>Council</a:t>
            </a:r>
            <a:r>
              <a:rPr lang="fi-FI" dirty="0"/>
              <a:t> of </a:t>
            </a:r>
            <a:r>
              <a:rPr lang="fi-FI" dirty="0" err="1"/>
              <a:t>the</a:t>
            </a:r>
            <a:r>
              <a:rPr lang="fi-FI" dirty="0"/>
              <a:t> </a:t>
            </a:r>
            <a:r>
              <a:rPr lang="fi-FI" dirty="0" err="1"/>
              <a:t>Europian</a:t>
            </a:r>
            <a:r>
              <a:rPr lang="fi-FI" dirty="0"/>
              <a:t> Union </a:t>
            </a:r>
            <a:r>
              <a:rPr lang="fi-FI" dirty="0" err="1"/>
              <a:t>recommendation</a:t>
            </a:r>
            <a:r>
              <a:rPr lang="fi-FI" dirty="0"/>
              <a:t> on </a:t>
            </a:r>
            <a:r>
              <a:rPr lang="fi-FI" dirty="0" err="1"/>
              <a:t>the</a:t>
            </a:r>
            <a:r>
              <a:rPr lang="fi-FI" dirty="0"/>
              <a:t> </a:t>
            </a:r>
            <a:r>
              <a:rPr lang="fi-FI" dirty="0" err="1"/>
              <a:t>mobility</a:t>
            </a:r>
            <a:r>
              <a:rPr lang="fi-FI" dirty="0"/>
              <a:t> of </a:t>
            </a:r>
            <a:r>
              <a:rPr lang="fi-FI" dirty="0" err="1"/>
              <a:t>young</a:t>
            </a:r>
            <a:r>
              <a:rPr lang="fi-FI" dirty="0"/>
              <a:t> </a:t>
            </a:r>
            <a:r>
              <a:rPr lang="fi-FI" dirty="0" err="1"/>
              <a:t>volunteers</a:t>
            </a:r>
            <a:r>
              <a:rPr lang="fi-FI" dirty="0"/>
              <a:t> </a:t>
            </a:r>
            <a:r>
              <a:rPr lang="fi-FI" dirty="0" err="1"/>
              <a:t>across</a:t>
            </a:r>
            <a:r>
              <a:rPr lang="fi-FI" dirty="0"/>
              <a:t> </a:t>
            </a:r>
            <a:r>
              <a:rPr lang="fi-FI" dirty="0" err="1"/>
              <a:t>the</a:t>
            </a:r>
            <a:r>
              <a:rPr lang="fi-FI" dirty="0"/>
              <a:t> European Union </a:t>
            </a:r>
            <a:r>
              <a:rPr lang="fi-FI" dirty="0" err="1"/>
              <a:t>also</a:t>
            </a:r>
            <a:r>
              <a:rPr lang="fi-FI" dirty="0"/>
              <a:t> </a:t>
            </a:r>
            <a:r>
              <a:rPr lang="fi-FI" dirty="0" err="1"/>
              <a:t>noted</a:t>
            </a:r>
            <a:r>
              <a:rPr lang="fi-FI" dirty="0"/>
              <a:t> </a:t>
            </a:r>
            <a:r>
              <a:rPr lang="fi-FI" dirty="0" err="1"/>
              <a:t>that</a:t>
            </a:r>
            <a:r>
              <a:rPr lang="fi-FI" dirty="0"/>
              <a:t> ”</a:t>
            </a:r>
            <a:r>
              <a:rPr lang="fi-FI" dirty="0" err="1"/>
              <a:t>voluntary</a:t>
            </a:r>
            <a:r>
              <a:rPr lang="fi-FI" dirty="0"/>
              <a:t> </a:t>
            </a:r>
            <a:r>
              <a:rPr lang="fi-FI" dirty="0" err="1"/>
              <a:t>activities</a:t>
            </a:r>
            <a:r>
              <a:rPr lang="fi-FI" dirty="0"/>
              <a:t> </a:t>
            </a:r>
            <a:r>
              <a:rPr lang="fi-FI" dirty="0" err="1"/>
              <a:t>constitute</a:t>
            </a:r>
            <a:r>
              <a:rPr lang="fi-FI" dirty="0"/>
              <a:t> a </a:t>
            </a:r>
            <a:r>
              <a:rPr lang="fi-FI" dirty="0" err="1"/>
              <a:t>rich</a:t>
            </a:r>
            <a:r>
              <a:rPr lang="fi-FI" dirty="0"/>
              <a:t> </a:t>
            </a:r>
            <a:r>
              <a:rPr lang="fi-FI" dirty="0" err="1"/>
              <a:t>experience</a:t>
            </a:r>
            <a:r>
              <a:rPr lang="fi-FI" dirty="0"/>
              <a:t> in a non-</a:t>
            </a:r>
            <a:r>
              <a:rPr lang="fi-FI" dirty="0" err="1"/>
              <a:t>formal</a:t>
            </a:r>
            <a:r>
              <a:rPr lang="fi-FI" dirty="0"/>
              <a:t> </a:t>
            </a:r>
            <a:r>
              <a:rPr lang="fi-FI" b="1" dirty="0" err="1"/>
              <a:t>educational</a:t>
            </a:r>
            <a:r>
              <a:rPr lang="fi-FI" b="1" dirty="0"/>
              <a:t> and </a:t>
            </a:r>
            <a:r>
              <a:rPr lang="fi-FI" b="1" dirty="0" err="1"/>
              <a:t>informal</a:t>
            </a:r>
            <a:r>
              <a:rPr lang="fi-FI" b="1" dirty="0"/>
              <a:t> </a:t>
            </a:r>
            <a:r>
              <a:rPr lang="fi-FI" b="1" dirty="0" err="1"/>
              <a:t>learning</a:t>
            </a:r>
            <a:r>
              <a:rPr lang="fi-FI" b="1" dirty="0"/>
              <a:t> </a:t>
            </a:r>
            <a:r>
              <a:rPr lang="fi-FI" b="1" dirty="0" err="1"/>
              <a:t>context</a:t>
            </a:r>
            <a:r>
              <a:rPr lang="fi-FI" b="1" dirty="0"/>
              <a:t> </a:t>
            </a:r>
            <a:r>
              <a:rPr lang="fi-FI" b="1" dirty="0" err="1"/>
              <a:t>which</a:t>
            </a:r>
            <a:r>
              <a:rPr lang="fi-FI" b="1" dirty="0"/>
              <a:t> </a:t>
            </a:r>
            <a:r>
              <a:rPr lang="fi-FI" b="1" dirty="0" err="1"/>
              <a:t>enhances</a:t>
            </a:r>
            <a:r>
              <a:rPr lang="fi-FI" b="1" dirty="0"/>
              <a:t> </a:t>
            </a:r>
            <a:r>
              <a:rPr lang="fi-FI" b="1" dirty="0" err="1"/>
              <a:t>young</a:t>
            </a:r>
            <a:r>
              <a:rPr lang="fi-FI" b="1" dirty="0"/>
              <a:t> </a:t>
            </a:r>
            <a:r>
              <a:rPr lang="fi-FI" b="1" dirty="0" err="1"/>
              <a:t>people's</a:t>
            </a:r>
            <a:r>
              <a:rPr lang="fi-FI" b="1" dirty="0"/>
              <a:t> </a:t>
            </a:r>
            <a:r>
              <a:rPr lang="fi-FI" b="1" dirty="0" err="1"/>
              <a:t>professional</a:t>
            </a:r>
            <a:r>
              <a:rPr lang="fi-FI" b="1" dirty="0"/>
              <a:t> </a:t>
            </a:r>
            <a:r>
              <a:rPr lang="fi-FI" b="1" dirty="0" err="1"/>
              <a:t>skills</a:t>
            </a:r>
            <a:r>
              <a:rPr lang="fi-FI" b="1" dirty="0"/>
              <a:t> and </a:t>
            </a:r>
            <a:r>
              <a:rPr lang="fi-FI" b="1" dirty="0" err="1"/>
              <a:t>competences</a:t>
            </a:r>
            <a:r>
              <a:rPr lang="fi-FI" dirty="0"/>
              <a:t>, </a:t>
            </a:r>
            <a:r>
              <a:rPr lang="fi-FI" dirty="0" err="1"/>
              <a:t>contributes</a:t>
            </a:r>
            <a:r>
              <a:rPr lang="fi-FI" dirty="0"/>
              <a:t> to </a:t>
            </a:r>
            <a:r>
              <a:rPr lang="fi-FI" dirty="0" err="1"/>
              <a:t>their</a:t>
            </a:r>
            <a:r>
              <a:rPr lang="fi-FI" dirty="0"/>
              <a:t> </a:t>
            </a:r>
            <a:r>
              <a:rPr lang="fi-FI" dirty="0" err="1"/>
              <a:t>employability</a:t>
            </a:r>
            <a:r>
              <a:rPr lang="fi-FI" dirty="0"/>
              <a:t> and </a:t>
            </a:r>
            <a:r>
              <a:rPr lang="fi-FI" dirty="0" err="1"/>
              <a:t>sense</a:t>
            </a:r>
            <a:r>
              <a:rPr lang="fi-FI" dirty="0"/>
              <a:t> of </a:t>
            </a:r>
            <a:r>
              <a:rPr lang="fi-FI" dirty="0" err="1"/>
              <a:t>solidarity</a:t>
            </a:r>
            <a:r>
              <a:rPr lang="fi-FI" dirty="0"/>
              <a:t>, </a:t>
            </a:r>
            <a:r>
              <a:rPr lang="fi-FI" dirty="0" err="1"/>
              <a:t>develops</a:t>
            </a:r>
            <a:r>
              <a:rPr lang="fi-FI" dirty="0"/>
              <a:t> </a:t>
            </a:r>
            <a:r>
              <a:rPr lang="fi-FI" dirty="0" err="1"/>
              <a:t>their</a:t>
            </a:r>
            <a:r>
              <a:rPr lang="fi-FI" dirty="0"/>
              <a:t> </a:t>
            </a:r>
            <a:r>
              <a:rPr lang="fi-FI" dirty="0" err="1"/>
              <a:t>social</a:t>
            </a:r>
            <a:r>
              <a:rPr lang="fi-FI" dirty="0"/>
              <a:t> </a:t>
            </a:r>
            <a:r>
              <a:rPr lang="fi-FI" dirty="0" err="1"/>
              <a:t>skills</a:t>
            </a:r>
            <a:r>
              <a:rPr lang="fi-FI" dirty="0"/>
              <a:t>, </a:t>
            </a:r>
            <a:r>
              <a:rPr lang="fi-FI" dirty="0" err="1"/>
              <a:t>smoothes</a:t>
            </a:r>
            <a:r>
              <a:rPr lang="fi-FI" dirty="0"/>
              <a:t> </a:t>
            </a:r>
            <a:r>
              <a:rPr lang="fi-FI" dirty="0" err="1"/>
              <a:t>their</a:t>
            </a:r>
            <a:r>
              <a:rPr lang="fi-FI" dirty="0"/>
              <a:t> </a:t>
            </a:r>
            <a:r>
              <a:rPr lang="fi-FI" dirty="0" err="1"/>
              <a:t>integration</a:t>
            </a:r>
            <a:r>
              <a:rPr lang="fi-FI" dirty="0"/>
              <a:t> into </a:t>
            </a:r>
            <a:r>
              <a:rPr lang="fi-FI" dirty="0" err="1"/>
              <a:t>society</a:t>
            </a:r>
            <a:r>
              <a:rPr lang="fi-FI" dirty="0"/>
              <a:t> and </a:t>
            </a:r>
            <a:r>
              <a:rPr lang="fi-FI" dirty="0" err="1"/>
              <a:t>fosters</a:t>
            </a:r>
            <a:r>
              <a:rPr lang="fi-FI" dirty="0"/>
              <a:t> </a:t>
            </a:r>
            <a:r>
              <a:rPr lang="fi-FI" dirty="0" err="1"/>
              <a:t>active</a:t>
            </a:r>
            <a:r>
              <a:rPr lang="fi-FI" dirty="0"/>
              <a:t> </a:t>
            </a:r>
            <a:r>
              <a:rPr lang="fi-FI" dirty="0" err="1"/>
              <a:t>citizenship</a:t>
            </a:r>
            <a:r>
              <a:rPr lang="fi-FI" dirty="0"/>
              <a:t>” (2008/C 319/03). </a:t>
            </a:r>
          </a:p>
          <a:p>
            <a:r>
              <a:rPr lang="fi-FI" dirty="0" err="1"/>
              <a:t>Youth</a:t>
            </a:r>
            <a:r>
              <a:rPr lang="fi-FI" dirty="0"/>
              <a:t> </a:t>
            </a:r>
            <a:r>
              <a:rPr lang="fi-FI" dirty="0" err="1"/>
              <a:t>Pass</a:t>
            </a:r>
            <a:r>
              <a:rPr lang="fi-FI" dirty="0"/>
              <a:t> and </a:t>
            </a:r>
            <a:r>
              <a:rPr lang="fi-FI" dirty="0" err="1"/>
              <a:t>key</a:t>
            </a:r>
            <a:r>
              <a:rPr lang="fi-FI" dirty="0"/>
              <a:t> </a:t>
            </a:r>
            <a:r>
              <a:rPr lang="fi-FI" dirty="0" err="1"/>
              <a:t>competences</a:t>
            </a:r>
            <a:r>
              <a:rPr lang="fi-FI" dirty="0"/>
              <a:t> </a:t>
            </a:r>
            <a:r>
              <a:rPr lang="fi-FI" dirty="0" err="1"/>
              <a:t>developed</a:t>
            </a:r>
            <a:r>
              <a:rPr lang="fi-FI" dirty="0"/>
              <a:t> in 2006. </a:t>
            </a:r>
          </a:p>
          <a:p>
            <a:endParaRPr lang="fi-FI" dirty="0"/>
          </a:p>
        </p:txBody>
      </p:sp>
    </p:spTree>
    <p:extLst>
      <p:ext uri="{BB962C8B-B14F-4D97-AF65-F5344CB8AC3E}">
        <p14:creationId xmlns:p14="http://schemas.microsoft.com/office/powerpoint/2010/main" val="57712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Youth</a:t>
            </a:r>
            <a:r>
              <a:rPr lang="fi-FI" dirty="0"/>
              <a:t> </a:t>
            </a:r>
            <a:r>
              <a:rPr lang="fi-FI" dirty="0" err="1"/>
              <a:t>work</a:t>
            </a:r>
            <a:r>
              <a:rPr lang="fi-FI" dirty="0"/>
              <a:t> and </a:t>
            </a:r>
            <a:r>
              <a:rPr lang="fi-FI" dirty="0" err="1"/>
              <a:t>competences</a:t>
            </a:r>
            <a:endParaRPr lang="fi-FI" dirty="0"/>
          </a:p>
        </p:txBody>
      </p:sp>
      <p:sp>
        <p:nvSpPr>
          <p:cNvPr id="3" name="Sisällön paikkamerkki 2"/>
          <p:cNvSpPr>
            <a:spLocks noGrp="1"/>
          </p:cNvSpPr>
          <p:nvPr>
            <p:ph idx="1"/>
          </p:nvPr>
        </p:nvSpPr>
        <p:spPr/>
        <p:txBody>
          <a:bodyPr>
            <a:normAutofit/>
          </a:bodyPr>
          <a:lstStyle/>
          <a:p>
            <a:r>
              <a:rPr lang="fi-FI" dirty="0" err="1"/>
              <a:t>The</a:t>
            </a:r>
            <a:r>
              <a:rPr lang="fi-FI" dirty="0"/>
              <a:t> </a:t>
            </a:r>
            <a:r>
              <a:rPr lang="fi-FI" dirty="0" err="1"/>
              <a:t>Declaration</a:t>
            </a:r>
            <a:r>
              <a:rPr lang="fi-FI" dirty="0"/>
              <a:t> of </a:t>
            </a:r>
            <a:r>
              <a:rPr lang="fi-FI" dirty="0" err="1"/>
              <a:t>the</a:t>
            </a:r>
            <a:r>
              <a:rPr lang="fi-FI" dirty="0"/>
              <a:t> Second European </a:t>
            </a:r>
            <a:r>
              <a:rPr lang="fi-FI" dirty="0" err="1"/>
              <a:t>Youth</a:t>
            </a:r>
            <a:r>
              <a:rPr lang="fi-FI" dirty="0"/>
              <a:t> </a:t>
            </a:r>
            <a:r>
              <a:rPr lang="fi-FI" dirty="0" err="1"/>
              <a:t>Work</a:t>
            </a:r>
            <a:r>
              <a:rPr lang="fi-FI" dirty="0"/>
              <a:t> </a:t>
            </a:r>
            <a:r>
              <a:rPr lang="fi-FI" dirty="0" err="1"/>
              <a:t>Convention</a:t>
            </a:r>
            <a:r>
              <a:rPr lang="fi-FI" dirty="0"/>
              <a:t> in 2015: ”[t]</a:t>
            </a:r>
            <a:r>
              <a:rPr lang="fi-FI" b="1" dirty="0" err="1"/>
              <a:t>here</a:t>
            </a:r>
            <a:r>
              <a:rPr lang="fi-FI" b="1" dirty="0"/>
              <a:t> </a:t>
            </a:r>
            <a:r>
              <a:rPr lang="fi-FI" b="1" dirty="0" err="1"/>
              <a:t>needs</a:t>
            </a:r>
            <a:r>
              <a:rPr lang="fi-FI" b="1" dirty="0"/>
              <a:t> to </a:t>
            </a:r>
            <a:r>
              <a:rPr lang="fi-FI" b="1" dirty="0" err="1"/>
              <a:t>be</a:t>
            </a:r>
            <a:r>
              <a:rPr lang="fi-FI" b="1" dirty="0"/>
              <a:t> a </a:t>
            </a:r>
            <a:r>
              <a:rPr lang="fi-FI" b="1" dirty="0" err="1"/>
              <a:t>core</a:t>
            </a:r>
            <a:r>
              <a:rPr lang="fi-FI" b="1" dirty="0"/>
              <a:t> </a:t>
            </a:r>
            <a:r>
              <a:rPr lang="fi-FI" b="1" dirty="0" err="1"/>
              <a:t>framework</a:t>
            </a:r>
            <a:r>
              <a:rPr lang="fi-FI" b="1" dirty="0"/>
              <a:t> of </a:t>
            </a:r>
            <a:r>
              <a:rPr lang="fi-FI" b="1" dirty="0" err="1"/>
              <a:t>quality</a:t>
            </a:r>
            <a:r>
              <a:rPr lang="fi-FI" b="1" dirty="0"/>
              <a:t> </a:t>
            </a:r>
            <a:r>
              <a:rPr lang="fi-FI" b="1" dirty="0" err="1"/>
              <a:t>standards</a:t>
            </a:r>
            <a:r>
              <a:rPr lang="fi-FI" b="1" dirty="0"/>
              <a:t> for </a:t>
            </a:r>
            <a:r>
              <a:rPr lang="fi-FI" b="1" dirty="0" err="1"/>
              <a:t>youth</a:t>
            </a:r>
            <a:r>
              <a:rPr lang="fi-FI" b="1" dirty="0"/>
              <a:t> </a:t>
            </a:r>
            <a:r>
              <a:rPr lang="fi-FI" b="1" dirty="0" err="1"/>
              <a:t>work</a:t>
            </a:r>
            <a:r>
              <a:rPr lang="fi-FI" b="1" dirty="0"/>
              <a:t> </a:t>
            </a:r>
            <a:r>
              <a:rPr lang="fi-FI" b="1" dirty="0" err="1"/>
              <a:t>responsive</a:t>
            </a:r>
            <a:r>
              <a:rPr lang="fi-FI" b="1" dirty="0"/>
              <a:t> to </a:t>
            </a:r>
            <a:r>
              <a:rPr lang="fi-FI" b="1" dirty="0" err="1"/>
              <a:t>national</a:t>
            </a:r>
            <a:r>
              <a:rPr lang="fi-FI" b="1" dirty="0"/>
              <a:t> </a:t>
            </a:r>
            <a:r>
              <a:rPr lang="fi-FI" b="1" dirty="0" err="1"/>
              <a:t>contexts</a:t>
            </a:r>
            <a:r>
              <a:rPr lang="fi-FI" b="1" dirty="0"/>
              <a:t>, </a:t>
            </a:r>
            <a:r>
              <a:rPr lang="fi-FI" b="1" dirty="0" err="1"/>
              <a:t>including</a:t>
            </a:r>
            <a:r>
              <a:rPr lang="fi-FI" b="1" dirty="0"/>
              <a:t> </a:t>
            </a:r>
            <a:r>
              <a:rPr lang="fi-FI" b="1" dirty="0" err="1"/>
              <a:t>competence</a:t>
            </a:r>
            <a:r>
              <a:rPr lang="fi-FI" b="1" dirty="0"/>
              <a:t> </a:t>
            </a:r>
            <a:r>
              <a:rPr lang="fi-FI" b="1" dirty="0" err="1"/>
              <a:t>models</a:t>
            </a:r>
            <a:r>
              <a:rPr lang="fi-FI" b="1" dirty="0"/>
              <a:t> for </a:t>
            </a:r>
            <a:r>
              <a:rPr lang="fi-FI" b="1" dirty="0" err="1"/>
              <a:t>youth</a:t>
            </a:r>
            <a:r>
              <a:rPr lang="fi-FI" b="1" dirty="0"/>
              <a:t> </a:t>
            </a:r>
            <a:r>
              <a:rPr lang="fi-FI" b="1" dirty="0" err="1"/>
              <a:t>workers</a:t>
            </a:r>
            <a:r>
              <a:rPr lang="fi-FI" dirty="0"/>
              <a:t>, and </a:t>
            </a:r>
            <a:r>
              <a:rPr lang="fi-FI" dirty="0" err="1"/>
              <a:t>accreditation</a:t>
            </a:r>
            <a:r>
              <a:rPr lang="fi-FI" dirty="0"/>
              <a:t> </a:t>
            </a:r>
            <a:r>
              <a:rPr lang="fi-FI" dirty="0" err="1"/>
              <a:t>systems</a:t>
            </a:r>
            <a:r>
              <a:rPr lang="fi-FI" dirty="0"/>
              <a:t> for </a:t>
            </a:r>
            <a:r>
              <a:rPr lang="fi-FI" dirty="0" err="1"/>
              <a:t>prior</a:t>
            </a:r>
            <a:r>
              <a:rPr lang="fi-FI" dirty="0"/>
              <a:t> </a:t>
            </a:r>
            <a:r>
              <a:rPr lang="fi-FI" dirty="0" err="1"/>
              <a:t>experience</a:t>
            </a:r>
            <a:r>
              <a:rPr lang="fi-FI" dirty="0"/>
              <a:t> and </a:t>
            </a:r>
            <a:r>
              <a:rPr lang="fi-FI" dirty="0" err="1"/>
              <a:t>learning</a:t>
            </a:r>
            <a:r>
              <a:rPr lang="fi-FI" dirty="0"/>
              <a:t>”. </a:t>
            </a:r>
          </a:p>
          <a:p>
            <a:r>
              <a:rPr lang="fi-FI" dirty="0" err="1"/>
              <a:t>The</a:t>
            </a:r>
            <a:r>
              <a:rPr lang="fi-FI" dirty="0"/>
              <a:t> </a:t>
            </a:r>
            <a:r>
              <a:rPr lang="fi-FI" dirty="0" err="1"/>
              <a:t>Council</a:t>
            </a:r>
            <a:r>
              <a:rPr lang="fi-FI" dirty="0"/>
              <a:t> of Europe </a:t>
            </a:r>
            <a:r>
              <a:rPr lang="fi-FI" dirty="0" err="1"/>
              <a:t>Recommendation</a:t>
            </a:r>
            <a:r>
              <a:rPr lang="fi-FI" dirty="0"/>
              <a:t> </a:t>
            </a:r>
            <a:r>
              <a:rPr lang="fi-FI" dirty="0" err="1"/>
              <a:t>from</a:t>
            </a:r>
            <a:r>
              <a:rPr lang="fi-FI" dirty="0"/>
              <a:t> 2017 </a:t>
            </a:r>
            <a:r>
              <a:rPr lang="fi-FI" dirty="0" err="1"/>
              <a:t>called</a:t>
            </a:r>
            <a:r>
              <a:rPr lang="fi-FI" dirty="0"/>
              <a:t> for ”</a:t>
            </a:r>
            <a:r>
              <a:rPr lang="fi-FI" dirty="0" err="1"/>
              <a:t>establishing</a:t>
            </a:r>
            <a:r>
              <a:rPr lang="fi-FI" dirty="0"/>
              <a:t> a </a:t>
            </a:r>
            <a:r>
              <a:rPr lang="fi-FI" b="1" dirty="0" err="1"/>
              <a:t>coherent</a:t>
            </a:r>
            <a:r>
              <a:rPr lang="fi-FI" b="1" dirty="0"/>
              <a:t> and </a:t>
            </a:r>
            <a:r>
              <a:rPr lang="fi-FI" b="1" dirty="0" err="1"/>
              <a:t>flexible</a:t>
            </a:r>
            <a:r>
              <a:rPr lang="fi-FI" b="1" dirty="0"/>
              <a:t> </a:t>
            </a:r>
            <a:r>
              <a:rPr lang="fi-FI" b="1" dirty="0" err="1"/>
              <a:t>competency-based</a:t>
            </a:r>
            <a:r>
              <a:rPr lang="fi-FI" b="1" dirty="0"/>
              <a:t> </a:t>
            </a:r>
            <a:r>
              <a:rPr lang="fi-FI" b="1" dirty="0" err="1"/>
              <a:t>framework</a:t>
            </a:r>
            <a:r>
              <a:rPr lang="fi-FI" b="1" dirty="0"/>
              <a:t> for </a:t>
            </a:r>
            <a:r>
              <a:rPr lang="fi-FI" b="1" dirty="0" err="1"/>
              <a:t>the</a:t>
            </a:r>
            <a:r>
              <a:rPr lang="fi-FI" b="1" dirty="0"/>
              <a:t> </a:t>
            </a:r>
            <a:r>
              <a:rPr lang="fi-FI" b="1" dirty="0" err="1"/>
              <a:t>education</a:t>
            </a:r>
            <a:r>
              <a:rPr lang="fi-FI" b="1" dirty="0"/>
              <a:t> and </a:t>
            </a:r>
            <a:r>
              <a:rPr lang="fi-FI" b="1" dirty="0" err="1"/>
              <a:t>training</a:t>
            </a:r>
            <a:r>
              <a:rPr lang="fi-FI" b="1" dirty="0"/>
              <a:t> of </a:t>
            </a:r>
            <a:r>
              <a:rPr lang="fi-FI" b="1" dirty="0" err="1"/>
              <a:t>paid</a:t>
            </a:r>
            <a:r>
              <a:rPr lang="fi-FI" b="1" dirty="0"/>
              <a:t> and </a:t>
            </a:r>
            <a:r>
              <a:rPr lang="fi-FI" b="1" dirty="0" err="1"/>
              <a:t>volunteer</a:t>
            </a:r>
            <a:r>
              <a:rPr lang="fi-FI" b="1" dirty="0"/>
              <a:t> </a:t>
            </a:r>
            <a:r>
              <a:rPr lang="fi-FI" b="1" dirty="0" err="1"/>
              <a:t>youth</a:t>
            </a:r>
            <a:r>
              <a:rPr lang="fi-FI" b="1" dirty="0"/>
              <a:t> </a:t>
            </a:r>
            <a:r>
              <a:rPr lang="fi-FI" b="1" dirty="0" err="1"/>
              <a:t>workers</a:t>
            </a:r>
            <a:r>
              <a:rPr lang="fi-FI" b="1" dirty="0"/>
              <a:t> </a:t>
            </a:r>
            <a:r>
              <a:rPr lang="fi-FI" dirty="0" err="1"/>
              <a:t>that</a:t>
            </a:r>
            <a:r>
              <a:rPr lang="fi-FI" dirty="0"/>
              <a:t> </a:t>
            </a:r>
            <a:r>
              <a:rPr lang="fi-FI" dirty="0" err="1"/>
              <a:t>takes</a:t>
            </a:r>
            <a:r>
              <a:rPr lang="fi-FI" dirty="0"/>
              <a:t> into </a:t>
            </a:r>
            <a:r>
              <a:rPr lang="fi-FI" dirty="0" err="1"/>
              <a:t>account</a:t>
            </a:r>
            <a:r>
              <a:rPr lang="fi-FI" dirty="0"/>
              <a:t> </a:t>
            </a:r>
            <a:r>
              <a:rPr lang="fi-FI" dirty="0" err="1"/>
              <a:t>existing</a:t>
            </a:r>
            <a:r>
              <a:rPr lang="fi-FI" dirty="0"/>
              <a:t> </a:t>
            </a:r>
            <a:r>
              <a:rPr lang="fi-FI" dirty="0" err="1"/>
              <a:t>practice</a:t>
            </a:r>
            <a:r>
              <a:rPr lang="fi-FI" dirty="0"/>
              <a:t>, </a:t>
            </a:r>
            <a:r>
              <a:rPr lang="fi-FI" dirty="0" err="1"/>
              <a:t>new</a:t>
            </a:r>
            <a:r>
              <a:rPr lang="fi-FI" dirty="0"/>
              <a:t> </a:t>
            </a:r>
            <a:r>
              <a:rPr lang="fi-FI" dirty="0" err="1"/>
              <a:t>trends</a:t>
            </a:r>
            <a:r>
              <a:rPr lang="fi-FI" dirty="0"/>
              <a:t> and </a:t>
            </a:r>
            <a:r>
              <a:rPr lang="fi-FI" dirty="0" err="1"/>
              <a:t>arenas</a:t>
            </a:r>
            <a:r>
              <a:rPr lang="fi-FI" dirty="0"/>
              <a:t>, as </a:t>
            </a:r>
            <a:r>
              <a:rPr lang="fi-FI" dirty="0" err="1"/>
              <a:t>well</a:t>
            </a:r>
            <a:r>
              <a:rPr lang="fi-FI" dirty="0"/>
              <a:t> as </a:t>
            </a:r>
            <a:r>
              <a:rPr lang="fi-FI" dirty="0" err="1"/>
              <a:t>the</a:t>
            </a:r>
            <a:r>
              <a:rPr lang="fi-FI" dirty="0"/>
              <a:t> </a:t>
            </a:r>
            <a:r>
              <a:rPr lang="fi-FI" dirty="0" err="1"/>
              <a:t>diversity</a:t>
            </a:r>
            <a:r>
              <a:rPr lang="fi-FI" dirty="0"/>
              <a:t> of </a:t>
            </a:r>
            <a:r>
              <a:rPr lang="fi-FI" dirty="0" err="1"/>
              <a:t>youth</a:t>
            </a:r>
            <a:r>
              <a:rPr lang="fi-FI" dirty="0"/>
              <a:t> </a:t>
            </a:r>
            <a:r>
              <a:rPr lang="fi-FI" dirty="0" err="1"/>
              <a:t>work</a:t>
            </a:r>
            <a:r>
              <a:rPr lang="fi-FI" dirty="0"/>
              <a:t>” (</a:t>
            </a:r>
            <a:r>
              <a:rPr lang="fi-FI" dirty="0" err="1"/>
              <a:t>Council</a:t>
            </a:r>
            <a:r>
              <a:rPr lang="fi-FI" dirty="0"/>
              <a:t> of Europe 2017). </a:t>
            </a:r>
          </a:p>
        </p:txBody>
      </p:sp>
    </p:spTree>
    <p:extLst>
      <p:ext uri="{BB962C8B-B14F-4D97-AF65-F5344CB8AC3E}">
        <p14:creationId xmlns:p14="http://schemas.microsoft.com/office/powerpoint/2010/main" val="355910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AD3F16-45DC-8049-4690-B49E64ED5CD8}"/>
              </a:ext>
            </a:extLst>
          </p:cNvPr>
          <p:cNvSpPr>
            <a:spLocks noGrp="1"/>
          </p:cNvSpPr>
          <p:nvPr>
            <p:ph type="title"/>
          </p:nvPr>
        </p:nvSpPr>
        <p:spPr/>
        <p:txBody>
          <a:bodyPr/>
          <a:lstStyle/>
          <a:p>
            <a:r>
              <a:rPr lang="fi-FI" dirty="0" err="1"/>
              <a:t>Youth</a:t>
            </a:r>
            <a:r>
              <a:rPr lang="fi-FI" dirty="0"/>
              <a:t> </a:t>
            </a:r>
            <a:r>
              <a:rPr lang="fi-FI" dirty="0" err="1"/>
              <a:t>work</a:t>
            </a:r>
            <a:r>
              <a:rPr lang="fi-FI" dirty="0"/>
              <a:t> and </a:t>
            </a:r>
            <a:r>
              <a:rPr lang="fi-FI" dirty="0" err="1"/>
              <a:t>competences</a:t>
            </a:r>
            <a:endParaRPr lang="fi-FI" dirty="0"/>
          </a:p>
        </p:txBody>
      </p:sp>
      <p:sp>
        <p:nvSpPr>
          <p:cNvPr id="3" name="Sisällön paikkamerkki 2">
            <a:extLst>
              <a:ext uri="{FF2B5EF4-FFF2-40B4-BE49-F238E27FC236}">
                <a16:creationId xmlns:a16="http://schemas.microsoft.com/office/drawing/2014/main" id="{871B8919-9529-138D-938E-BF709CBF164B}"/>
              </a:ext>
            </a:extLst>
          </p:cNvPr>
          <p:cNvSpPr>
            <a:spLocks noGrp="1"/>
          </p:cNvSpPr>
          <p:nvPr>
            <p:ph idx="1"/>
          </p:nvPr>
        </p:nvSpPr>
        <p:spPr/>
        <p:txBody>
          <a:bodyPr>
            <a:noAutofit/>
          </a:bodyPr>
          <a:lstStyle/>
          <a:p>
            <a:r>
              <a:rPr lang="en-US" sz="1800" dirty="0">
                <a:effectLst/>
                <a:latin typeface="Calibri" panose="020F0502020204030204" pitchFamily="34" charset="0"/>
                <a:ea typeface="Calibri" panose="020F0502020204030204" pitchFamily="34" charset="0"/>
              </a:rPr>
              <a:t>Conclusions of the Council and of the Representatives of the Governments of the Member States meeting within the Council on education and training of youth workers (2019)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Member states are invited to “</a:t>
            </a:r>
            <a:r>
              <a:rPr lang="en-US" sz="1800" b="1" dirty="0">
                <a:effectLst/>
                <a:latin typeface="Calibri" panose="020F0502020204030204" pitchFamily="34" charset="0"/>
                <a:ea typeface="Calibri" panose="020F0502020204030204" pitchFamily="34" charset="0"/>
              </a:rPr>
              <a:t>Create a competence-based framework for formal and non-formal youth work education and training</a:t>
            </a:r>
            <a:r>
              <a:rPr lang="en-US" sz="1800" dirty="0">
                <a:effectLst/>
                <a:latin typeface="Calibri" panose="020F0502020204030204" pitchFamily="34" charset="0"/>
                <a:ea typeface="Calibri" panose="020F0502020204030204" pitchFamily="34" charset="0"/>
              </a:rPr>
              <a:t> which is sensitive to the differences in training needs of employed/paid youth workers, those wishing to pursue a career in youth work and volunteer youth workers and youth leaders, which relies on peer-learning and uses digital learning and other innovative methods. ” </a:t>
            </a:r>
          </a:p>
          <a:p>
            <a:r>
              <a:rPr lang="en-US" sz="1800" dirty="0"/>
              <a:t>Resolution of the Council and of the Representatives of the Governments of the Member States meeting within the Council on the Framework for establishing a European Youth Work Agenda (2020) </a:t>
            </a:r>
            <a:br>
              <a:rPr lang="en-US" sz="1800" dirty="0"/>
            </a:br>
            <a:r>
              <a:rPr lang="en-US" sz="1800" dirty="0"/>
              <a:t>Aim to “Enhance understanding of the concepts, methods and tools used for education and training in youth work, </a:t>
            </a:r>
            <a:r>
              <a:rPr lang="en-US" sz="1800" b="1" dirty="0"/>
              <a:t>further develop competence-based frameworks for formal and non-formal youth work education and training</a:t>
            </a:r>
            <a:r>
              <a:rPr lang="en-US" sz="1800" dirty="0"/>
              <a:t>, where applicable and provide the various actors involved in youth work with sufficient quality education, training, guidance and support.”</a:t>
            </a:r>
            <a:br>
              <a:rPr lang="fi-FI" sz="1800" dirty="0"/>
            </a:br>
            <a:endParaRPr lang="fi-FI" sz="1800" dirty="0"/>
          </a:p>
          <a:p>
            <a:endParaRPr lang="fi-FI" sz="1800" dirty="0"/>
          </a:p>
        </p:txBody>
      </p:sp>
    </p:spTree>
    <p:extLst>
      <p:ext uri="{BB962C8B-B14F-4D97-AF65-F5344CB8AC3E}">
        <p14:creationId xmlns:p14="http://schemas.microsoft.com/office/powerpoint/2010/main" val="78462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B41ACA-5E5A-25C0-2B60-9104D48735B5}"/>
              </a:ext>
            </a:extLst>
          </p:cNvPr>
          <p:cNvSpPr>
            <a:spLocks noGrp="1"/>
          </p:cNvSpPr>
          <p:nvPr>
            <p:ph type="title"/>
          </p:nvPr>
        </p:nvSpPr>
        <p:spPr/>
        <p:txBody>
          <a:bodyPr/>
          <a:lstStyle/>
          <a:p>
            <a:r>
              <a:rPr lang="fi-FI" dirty="0" err="1"/>
              <a:t>Research</a:t>
            </a:r>
            <a:r>
              <a:rPr lang="fi-FI" dirty="0"/>
              <a:t> </a:t>
            </a:r>
            <a:r>
              <a:rPr lang="fi-FI" dirty="0" err="1"/>
              <a:t>questions</a:t>
            </a:r>
            <a:endParaRPr lang="fi-FI" dirty="0"/>
          </a:p>
        </p:txBody>
      </p:sp>
      <p:sp>
        <p:nvSpPr>
          <p:cNvPr id="3" name="Sisällön paikkamerkki 2">
            <a:extLst>
              <a:ext uri="{FF2B5EF4-FFF2-40B4-BE49-F238E27FC236}">
                <a16:creationId xmlns:a16="http://schemas.microsoft.com/office/drawing/2014/main" id="{1B889858-9B98-BD92-19AD-3A11D56AB8F1}"/>
              </a:ext>
            </a:extLst>
          </p:cNvPr>
          <p:cNvSpPr>
            <a:spLocks noGrp="1"/>
          </p:cNvSpPr>
          <p:nvPr>
            <p:ph idx="1"/>
          </p:nvPr>
        </p:nvSpPr>
        <p:spPr/>
        <p:txBody>
          <a:bodyPr/>
          <a:lstStyle/>
          <a:p>
            <a:pPr algn="just" fontAlgn="base">
              <a:lnSpc>
                <a:spcPct val="115000"/>
              </a:lnSpc>
            </a:pPr>
            <a:r>
              <a:rPr lang="en-US" sz="1800" i="1" dirty="0">
                <a:solidFill>
                  <a:srgbClr val="000000"/>
                </a:solidFill>
                <a:effectLst/>
                <a:latin typeface="Calibri" panose="020F0502020204030204" pitchFamily="34" charset="0"/>
                <a:ea typeface="Times New Roman" panose="02020603050405020304" pitchFamily="18" charset="0"/>
              </a:rPr>
              <a:t>1. What are the contents of different competence descriptions? How are competences understood?</a:t>
            </a:r>
            <a:endParaRPr lang="fi-FI" sz="18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1800" i="1" dirty="0">
                <a:solidFill>
                  <a:srgbClr val="000000"/>
                </a:solidFill>
                <a:effectLst/>
                <a:latin typeface="Calibri" panose="020F0502020204030204" pitchFamily="34" charset="0"/>
                <a:ea typeface="Times New Roman" panose="02020603050405020304" pitchFamily="18" charset="0"/>
              </a:rPr>
              <a:t>2. Are youth work competence frameworks competence </a:t>
            </a:r>
            <a:r>
              <a:rPr lang="en-US" sz="1800" i="1">
                <a:solidFill>
                  <a:srgbClr val="000000"/>
                </a:solidFill>
                <a:effectLst/>
                <a:latin typeface="Calibri" panose="020F0502020204030204" pitchFamily="34" charset="0"/>
                <a:ea typeface="Times New Roman" panose="02020603050405020304" pitchFamily="18" charset="0"/>
              </a:rPr>
              <a:t>structures or </a:t>
            </a:r>
            <a:r>
              <a:rPr lang="en-US" sz="1800" i="1" dirty="0">
                <a:solidFill>
                  <a:srgbClr val="000000"/>
                </a:solidFill>
                <a:effectLst/>
                <a:latin typeface="Calibri" panose="020F0502020204030204" pitchFamily="34" charset="0"/>
                <a:ea typeface="Times New Roman" panose="02020603050405020304" pitchFamily="18" charset="0"/>
              </a:rPr>
              <a:t>competence levels models? Are they detailed (</a:t>
            </a:r>
            <a:r>
              <a:rPr lang="en-US" sz="1800" i="1" dirty="0" err="1">
                <a:solidFill>
                  <a:srgbClr val="000000"/>
                </a:solidFill>
                <a:effectLst/>
                <a:latin typeface="Calibri" panose="020F0502020204030204" pitchFamily="34" charset="0"/>
                <a:ea typeface="Times New Roman" panose="02020603050405020304" pitchFamily="18" charset="0"/>
              </a:rPr>
              <a:t>spesific</a:t>
            </a:r>
            <a:r>
              <a:rPr lang="en-US" sz="1800" i="1" dirty="0">
                <a:solidFill>
                  <a:srgbClr val="000000"/>
                </a:solidFill>
                <a:effectLst/>
                <a:latin typeface="Calibri" panose="020F0502020204030204" pitchFamily="34" charset="0"/>
                <a:ea typeface="Times New Roman" panose="02020603050405020304" pitchFamily="18" charset="0"/>
              </a:rPr>
              <a:t>) or do they describe general statements (universal)? </a:t>
            </a:r>
            <a:endParaRPr lang="fi-FI" sz="18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1800" i="1" dirty="0">
                <a:solidFill>
                  <a:srgbClr val="000000"/>
                </a:solidFill>
                <a:effectLst/>
                <a:latin typeface="Calibri" panose="020F0502020204030204" pitchFamily="34" charset="0"/>
                <a:ea typeface="Times New Roman" panose="02020603050405020304" pitchFamily="18" charset="0"/>
              </a:rPr>
              <a:t>3. How can competences be evaluated and what are the criteria for doing so? Are there policy processes to evaluate competences of youth workers, and if there are, how has the policy process evolved?</a:t>
            </a:r>
            <a:endParaRPr lang="fi-FI" sz="18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1800" i="1" dirty="0">
                <a:solidFill>
                  <a:srgbClr val="000000"/>
                </a:solidFill>
                <a:effectLst/>
                <a:latin typeface="Calibri" panose="020F0502020204030204" pitchFamily="34" charset="0"/>
                <a:ea typeface="Times New Roman" panose="02020603050405020304" pitchFamily="18" charset="0"/>
              </a:rPr>
              <a:t>4. What is known about the competence frameworks of formal youth work education? Is there a connection between these competences and other competence descriptions of youth work, such as ones used in designing training?</a:t>
            </a:r>
            <a:endParaRPr lang="fi-FI" sz="1800" dirty="0">
              <a:effectLst/>
              <a:latin typeface="Times New Roman" panose="02020603050405020304" pitchFamily="18" charset="0"/>
              <a:ea typeface="Times New Roman" panose="02020603050405020304" pitchFamily="18" charset="0"/>
            </a:endParaRPr>
          </a:p>
          <a:p>
            <a:endParaRPr lang="fi-FI" dirty="0"/>
          </a:p>
        </p:txBody>
      </p:sp>
    </p:spTree>
    <p:extLst>
      <p:ext uri="{BB962C8B-B14F-4D97-AF65-F5344CB8AC3E}">
        <p14:creationId xmlns:p14="http://schemas.microsoft.com/office/powerpoint/2010/main" val="20220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Finland: </a:t>
            </a:r>
            <a:r>
              <a:rPr lang="fi-FI" dirty="0" err="1"/>
              <a:t>two</a:t>
            </a:r>
            <a:r>
              <a:rPr lang="fi-FI" dirty="0"/>
              <a:t> </a:t>
            </a:r>
            <a:r>
              <a:rPr lang="fi-FI" dirty="0" err="1"/>
              <a:t>different</a:t>
            </a:r>
            <a:r>
              <a:rPr lang="fi-FI" dirty="0"/>
              <a:t> </a:t>
            </a:r>
            <a:r>
              <a:rPr lang="fi-FI" dirty="0" err="1"/>
              <a:t>competence</a:t>
            </a:r>
            <a:r>
              <a:rPr lang="fi-FI" dirty="0"/>
              <a:t> </a:t>
            </a:r>
            <a:r>
              <a:rPr lang="fi-FI" dirty="0" err="1"/>
              <a:t>frameworks</a:t>
            </a:r>
            <a:r>
              <a:rPr lang="fi-FI" dirty="0"/>
              <a:t> in </a:t>
            </a:r>
            <a:r>
              <a:rPr lang="fi-FI" dirty="0" err="1"/>
              <a:t>formal</a:t>
            </a:r>
            <a:r>
              <a:rPr lang="fi-FI" dirty="0"/>
              <a:t> </a:t>
            </a:r>
            <a:r>
              <a:rPr lang="fi-FI" dirty="0" err="1"/>
              <a:t>education</a:t>
            </a:r>
            <a:endParaRPr lang="fi-FI" dirty="0"/>
          </a:p>
        </p:txBody>
      </p:sp>
      <p:sp>
        <p:nvSpPr>
          <p:cNvPr id="4" name="Sisällön paikkamerkki 3"/>
          <p:cNvSpPr>
            <a:spLocks noGrp="1"/>
          </p:cNvSpPr>
          <p:nvPr>
            <p:ph sz="half" idx="1"/>
          </p:nvPr>
        </p:nvSpPr>
        <p:spPr/>
        <p:txBody>
          <a:bodyPr>
            <a:noAutofit/>
          </a:bodyPr>
          <a:lstStyle/>
          <a:p>
            <a:r>
              <a:rPr lang="en-GB" sz="2000" dirty="0"/>
              <a:t>Vocational education (VET)</a:t>
            </a:r>
            <a:br>
              <a:rPr lang="en-GB" sz="2000" i="1" dirty="0"/>
            </a:br>
            <a:br>
              <a:rPr lang="en-GB" sz="2000" i="1" dirty="0"/>
            </a:br>
            <a:r>
              <a:rPr lang="en-GB" sz="2000" i="1" dirty="0"/>
              <a:t>Professional encounters, education and instruction’</a:t>
            </a:r>
            <a:r>
              <a:rPr lang="en-GB" sz="2000" dirty="0"/>
              <a:t> (15 competence points)</a:t>
            </a:r>
          </a:p>
          <a:p>
            <a:r>
              <a:rPr lang="en-GB" sz="2000" dirty="0"/>
              <a:t>´</a:t>
            </a:r>
            <a:r>
              <a:rPr lang="en-GB" sz="2000" i="1" dirty="0"/>
              <a:t>Instruction of the individual, groups and community</a:t>
            </a:r>
            <a:r>
              <a:rPr lang="en-GB" sz="2000" dirty="0"/>
              <a:t>’ (35 competence points)</a:t>
            </a:r>
            <a:br>
              <a:rPr lang="en-GB" sz="2000" dirty="0"/>
            </a:br>
            <a:r>
              <a:rPr lang="en-GB" sz="2000" dirty="0"/>
              <a:t> ‘</a:t>
            </a:r>
            <a:r>
              <a:rPr lang="en-GB" sz="2000" i="1" dirty="0"/>
              <a:t>Promoting the growth and wellbeing of young people</a:t>
            </a:r>
            <a:r>
              <a:rPr lang="en-GB" sz="2000" dirty="0"/>
              <a:t>’ (30 competence points</a:t>
            </a:r>
          </a:p>
          <a:p>
            <a:r>
              <a:rPr lang="en-GB" sz="2000" dirty="0"/>
              <a:t>‘</a:t>
            </a:r>
            <a:r>
              <a:rPr lang="en-GB" sz="2000" i="1" dirty="0"/>
              <a:t>Support and social empowerment for inclusion</a:t>
            </a:r>
            <a:r>
              <a:rPr lang="en-GB" sz="2000" dirty="0"/>
              <a:t>’ (30 competence points). </a:t>
            </a:r>
            <a:br>
              <a:rPr lang="en-GB" sz="2000" dirty="0"/>
            </a:br>
            <a:endParaRPr lang="fi-FI" sz="2000" dirty="0"/>
          </a:p>
        </p:txBody>
      </p:sp>
      <p:sp>
        <p:nvSpPr>
          <p:cNvPr id="5" name="Sisällön paikkamerkki 4"/>
          <p:cNvSpPr>
            <a:spLocks noGrp="1"/>
          </p:cNvSpPr>
          <p:nvPr>
            <p:ph sz="half" idx="2"/>
          </p:nvPr>
        </p:nvSpPr>
        <p:spPr/>
        <p:txBody>
          <a:bodyPr>
            <a:noAutofit/>
          </a:bodyPr>
          <a:lstStyle/>
          <a:p>
            <a:pPr lvl="0"/>
            <a:r>
              <a:rPr lang="fi-FI" sz="1600" dirty="0" err="1"/>
              <a:t>Higher</a:t>
            </a:r>
            <a:r>
              <a:rPr lang="fi-FI" sz="1600" dirty="0"/>
              <a:t> </a:t>
            </a:r>
            <a:r>
              <a:rPr lang="fi-FI" sz="1600" dirty="0" err="1"/>
              <a:t>education</a:t>
            </a:r>
            <a:r>
              <a:rPr lang="fi-FI" sz="1600" dirty="0"/>
              <a:t> (</a:t>
            </a:r>
            <a:r>
              <a:rPr lang="fi-FI" sz="1600" dirty="0" err="1"/>
              <a:t>Humak</a:t>
            </a:r>
            <a:r>
              <a:rPr lang="fi-FI" sz="1600" dirty="0"/>
              <a:t> Curriculum)</a:t>
            </a:r>
            <a:br>
              <a:rPr lang="fi-FI" sz="1600" dirty="0"/>
            </a:br>
            <a:br>
              <a:rPr lang="fi-FI" sz="1600" dirty="0"/>
            </a:br>
            <a:r>
              <a:rPr lang="fi-FI" sz="1600" dirty="0" err="1"/>
              <a:t>Community</a:t>
            </a:r>
            <a:r>
              <a:rPr lang="fi-FI" sz="1600" dirty="0"/>
              <a:t>. ” </a:t>
            </a:r>
            <a:r>
              <a:rPr lang="fi-FI" sz="1600" dirty="0" err="1"/>
              <a:t>Students</a:t>
            </a:r>
            <a:r>
              <a:rPr lang="fi-FI" sz="1600" dirty="0"/>
              <a:t> </a:t>
            </a:r>
            <a:r>
              <a:rPr lang="fi-FI" sz="1600" dirty="0" err="1"/>
              <a:t>learn</a:t>
            </a:r>
            <a:r>
              <a:rPr lang="fi-FI" sz="1600" dirty="0"/>
              <a:t> to </a:t>
            </a:r>
            <a:r>
              <a:rPr lang="fi-FI" sz="1600" dirty="0" err="1"/>
              <a:t>work</a:t>
            </a:r>
            <a:r>
              <a:rPr lang="fi-FI" sz="1600" dirty="0"/>
              <a:t> in </a:t>
            </a:r>
            <a:r>
              <a:rPr lang="fi-FI" sz="1600" dirty="0" err="1"/>
              <a:t>various</a:t>
            </a:r>
            <a:r>
              <a:rPr lang="fi-FI" sz="1600" dirty="0"/>
              <a:t> </a:t>
            </a:r>
            <a:r>
              <a:rPr lang="fi-FI" sz="1600" dirty="0" err="1"/>
              <a:t>diverse</a:t>
            </a:r>
            <a:r>
              <a:rPr lang="fi-FI" sz="1600" dirty="0"/>
              <a:t> </a:t>
            </a:r>
            <a:r>
              <a:rPr lang="fi-FI" sz="1600" dirty="0" err="1"/>
              <a:t>communities</a:t>
            </a:r>
            <a:r>
              <a:rPr lang="fi-FI" sz="1600" dirty="0"/>
              <a:t> </a:t>
            </a:r>
            <a:r>
              <a:rPr lang="fi-FI" sz="1600" dirty="0" err="1"/>
              <a:t>from</a:t>
            </a:r>
            <a:r>
              <a:rPr lang="fi-FI" sz="1600" dirty="0"/>
              <a:t> </a:t>
            </a:r>
            <a:r>
              <a:rPr lang="fi-FI" sz="1600" dirty="0" err="1"/>
              <a:t>the</a:t>
            </a:r>
            <a:r>
              <a:rPr lang="fi-FI" sz="1600" dirty="0"/>
              <a:t> outset of </a:t>
            </a:r>
            <a:r>
              <a:rPr lang="fi-FI" sz="1600" dirty="0" err="1"/>
              <a:t>the</a:t>
            </a:r>
            <a:r>
              <a:rPr lang="fi-FI" sz="1600" dirty="0"/>
              <a:t> </a:t>
            </a:r>
            <a:r>
              <a:rPr lang="fi-FI" sz="1600" dirty="0" err="1"/>
              <a:t>programme</a:t>
            </a:r>
            <a:r>
              <a:rPr lang="fi-FI" sz="1600" dirty="0"/>
              <a:t>. ”</a:t>
            </a:r>
            <a:br>
              <a:rPr lang="fi-FI" sz="1600" dirty="0"/>
            </a:br>
            <a:br>
              <a:rPr lang="fi-FI" sz="1600" dirty="0"/>
            </a:br>
            <a:r>
              <a:rPr lang="fi-FI" sz="1600" dirty="0" err="1"/>
              <a:t>Pedagogical</a:t>
            </a:r>
            <a:r>
              <a:rPr lang="fi-FI" sz="1600" dirty="0"/>
              <a:t>. ”</a:t>
            </a:r>
            <a:r>
              <a:rPr lang="fi-FI" sz="1600" dirty="0" err="1"/>
              <a:t>Students</a:t>
            </a:r>
            <a:r>
              <a:rPr lang="fi-FI" sz="1600" dirty="0"/>
              <a:t> </a:t>
            </a:r>
            <a:r>
              <a:rPr lang="fi-FI" sz="1600" dirty="0" err="1"/>
              <a:t>are</a:t>
            </a:r>
            <a:r>
              <a:rPr lang="fi-FI" sz="1600" dirty="0"/>
              <a:t> </a:t>
            </a:r>
            <a:r>
              <a:rPr lang="fi-FI" sz="1600" dirty="0" err="1"/>
              <a:t>introduced</a:t>
            </a:r>
            <a:r>
              <a:rPr lang="fi-FI" sz="1600" dirty="0"/>
              <a:t> to </a:t>
            </a:r>
            <a:r>
              <a:rPr lang="fi-FI" sz="1600" dirty="0" err="1"/>
              <a:t>phenomena</a:t>
            </a:r>
            <a:r>
              <a:rPr lang="fi-FI" sz="1600" dirty="0"/>
              <a:t> </a:t>
            </a:r>
            <a:r>
              <a:rPr lang="fi-FI" sz="1600" dirty="0" err="1"/>
              <a:t>related</a:t>
            </a:r>
            <a:r>
              <a:rPr lang="fi-FI" sz="1600" dirty="0"/>
              <a:t> to </a:t>
            </a:r>
            <a:r>
              <a:rPr lang="fi-FI" sz="1600" dirty="0" err="1"/>
              <a:t>the</a:t>
            </a:r>
            <a:r>
              <a:rPr lang="fi-FI" sz="1600" dirty="0"/>
              <a:t> </a:t>
            </a:r>
            <a:r>
              <a:rPr lang="fi-FI" sz="1600" dirty="0" err="1"/>
              <a:t>guidance</a:t>
            </a:r>
            <a:r>
              <a:rPr lang="fi-FI" sz="1600" dirty="0"/>
              <a:t>, </a:t>
            </a:r>
            <a:r>
              <a:rPr lang="fi-FI" sz="1600" dirty="0" err="1"/>
              <a:t>education</a:t>
            </a:r>
            <a:r>
              <a:rPr lang="fi-FI" sz="1600" dirty="0"/>
              <a:t> and </a:t>
            </a:r>
            <a:r>
              <a:rPr lang="fi-FI" sz="1600" dirty="0" err="1"/>
              <a:t>development</a:t>
            </a:r>
            <a:r>
              <a:rPr lang="fi-FI" sz="1600" dirty="0"/>
              <a:t> of </a:t>
            </a:r>
            <a:r>
              <a:rPr lang="fi-FI" sz="1600" dirty="0" err="1"/>
              <a:t>individuals</a:t>
            </a:r>
            <a:r>
              <a:rPr lang="fi-FI" sz="1600" dirty="0"/>
              <a:t>, </a:t>
            </a:r>
            <a:r>
              <a:rPr lang="fi-FI" sz="1600" dirty="0" err="1"/>
              <a:t>groups</a:t>
            </a:r>
            <a:r>
              <a:rPr lang="fi-FI" sz="1600" dirty="0"/>
              <a:t> and </a:t>
            </a:r>
            <a:r>
              <a:rPr lang="fi-FI" sz="1600" dirty="0" err="1"/>
              <a:t>communities</a:t>
            </a:r>
            <a:r>
              <a:rPr lang="fi-FI" sz="1600" dirty="0"/>
              <a:t>.´”</a:t>
            </a:r>
            <a:br>
              <a:rPr lang="fi-FI" sz="1600" dirty="0"/>
            </a:br>
            <a:br>
              <a:rPr lang="fi-FI" sz="1600" dirty="0"/>
            </a:br>
            <a:r>
              <a:rPr lang="fi-FI" sz="1600" dirty="0"/>
              <a:t> </a:t>
            </a:r>
            <a:r>
              <a:rPr lang="fi-FI" sz="1600" dirty="0" err="1"/>
              <a:t>Social</a:t>
            </a:r>
            <a:r>
              <a:rPr lang="fi-FI" sz="1600" dirty="0"/>
              <a:t>. ” </a:t>
            </a:r>
            <a:r>
              <a:rPr lang="fi-FI" sz="1600" dirty="0" err="1"/>
              <a:t>Students</a:t>
            </a:r>
            <a:r>
              <a:rPr lang="fi-FI" sz="1600" dirty="0"/>
              <a:t> </a:t>
            </a:r>
            <a:r>
              <a:rPr lang="fi-FI" sz="1600" dirty="0" err="1"/>
              <a:t>develop</a:t>
            </a:r>
            <a:r>
              <a:rPr lang="fi-FI" sz="1600" dirty="0"/>
              <a:t> an </a:t>
            </a:r>
            <a:r>
              <a:rPr lang="fi-FI" sz="1600" dirty="0" err="1"/>
              <a:t>understanding</a:t>
            </a:r>
            <a:r>
              <a:rPr lang="fi-FI" sz="1600" dirty="0"/>
              <a:t> of </a:t>
            </a:r>
            <a:r>
              <a:rPr lang="fi-FI" sz="1600" dirty="0" err="1"/>
              <a:t>social</a:t>
            </a:r>
            <a:r>
              <a:rPr lang="fi-FI" sz="1600" dirty="0"/>
              <a:t> </a:t>
            </a:r>
            <a:r>
              <a:rPr lang="fi-FI" sz="1600" dirty="0" err="1"/>
              <a:t>diversity</a:t>
            </a:r>
            <a:r>
              <a:rPr lang="fi-FI" sz="1600" dirty="0"/>
              <a:t> and </a:t>
            </a:r>
            <a:r>
              <a:rPr lang="fi-FI" sz="1600" dirty="0" err="1"/>
              <a:t>strengthen</a:t>
            </a:r>
            <a:r>
              <a:rPr lang="fi-FI" sz="1600" dirty="0"/>
              <a:t> </a:t>
            </a:r>
            <a:r>
              <a:rPr lang="fi-FI" sz="1600" dirty="0" err="1"/>
              <a:t>their</a:t>
            </a:r>
            <a:r>
              <a:rPr lang="fi-FI" sz="1600" dirty="0"/>
              <a:t> </a:t>
            </a:r>
            <a:r>
              <a:rPr lang="fi-FI" sz="1600" dirty="0" err="1"/>
              <a:t>competencies</a:t>
            </a:r>
            <a:r>
              <a:rPr lang="fi-FI" sz="1600" dirty="0"/>
              <a:t> in </a:t>
            </a:r>
            <a:r>
              <a:rPr lang="fi-FI" sz="1600" dirty="0" err="1"/>
              <a:t>encountering</a:t>
            </a:r>
            <a:r>
              <a:rPr lang="fi-FI" sz="1600" dirty="0"/>
              <a:t> </a:t>
            </a:r>
            <a:r>
              <a:rPr lang="fi-FI" sz="1600" dirty="0" err="1"/>
              <a:t>different</a:t>
            </a:r>
            <a:r>
              <a:rPr lang="fi-FI" sz="1600" dirty="0"/>
              <a:t> </a:t>
            </a:r>
            <a:r>
              <a:rPr lang="fi-FI" sz="1600" dirty="0" err="1"/>
              <a:t>cultures</a:t>
            </a:r>
            <a:r>
              <a:rPr lang="fi-FI" sz="1600" dirty="0"/>
              <a:t>. </a:t>
            </a:r>
          </a:p>
          <a:p>
            <a:pPr lvl="0"/>
            <a:r>
              <a:rPr lang="fi-FI" sz="1600" dirty="0" err="1"/>
              <a:t>Development</a:t>
            </a:r>
            <a:r>
              <a:rPr lang="fi-FI" sz="1600" dirty="0"/>
              <a:t> </a:t>
            </a:r>
            <a:r>
              <a:rPr lang="fi-FI" sz="1600" dirty="0" err="1"/>
              <a:t>competence</a:t>
            </a:r>
            <a:r>
              <a:rPr lang="fi-FI" sz="1600" dirty="0"/>
              <a:t>. ”</a:t>
            </a:r>
            <a:r>
              <a:rPr lang="fi-FI" sz="1600" dirty="0" err="1"/>
              <a:t>Students</a:t>
            </a:r>
            <a:r>
              <a:rPr lang="fi-FI" sz="1600" dirty="0"/>
              <a:t> </a:t>
            </a:r>
            <a:r>
              <a:rPr lang="fi-FI" sz="1600" dirty="0" err="1"/>
              <a:t>will</a:t>
            </a:r>
            <a:r>
              <a:rPr lang="fi-FI" sz="1600" dirty="0"/>
              <a:t> </a:t>
            </a:r>
            <a:r>
              <a:rPr lang="fi-FI" sz="1600" dirty="0" err="1"/>
              <a:t>be</a:t>
            </a:r>
            <a:r>
              <a:rPr lang="fi-FI" sz="1600" dirty="0"/>
              <a:t> </a:t>
            </a:r>
            <a:r>
              <a:rPr lang="fi-FI" sz="1600" dirty="0" err="1"/>
              <a:t>able</a:t>
            </a:r>
            <a:r>
              <a:rPr lang="fi-FI" sz="1600" dirty="0"/>
              <a:t> to </a:t>
            </a:r>
            <a:r>
              <a:rPr lang="fi-FI" sz="1600" dirty="0" err="1"/>
              <a:t>recognise</a:t>
            </a:r>
            <a:r>
              <a:rPr lang="fi-FI" sz="1600" dirty="0"/>
              <a:t> </a:t>
            </a:r>
            <a:r>
              <a:rPr lang="fi-FI" sz="1600" dirty="0" err="1"/>
              <a:t>development</a:t>
            </a:r>
            <a:r>
              <a:rPr lang="fi-FI" sz="1600" dirty="0"/>
              <a:t> </a:t>
            </a:r>
            <a:r>
              <a:rPr lang="fi-FI" sz="1600" dirty="0" err="1"/>
              <a:t>needs</a:t>
            </a:r>
            <a:r>
              <a:rPr lang="fi-FI" sz="1600" dirty="0"/>
              <a:t> in </a:t>
            </a:r>
            <a:r>
              <a:rPr lang="fi-FI" sz="1600" dirty="0" err="1"/>
              <a:t>work</a:t>
            </a:r>
            <a:r>
              <a:rPr lang="fi-FI" sz="1600" dirty="0"/>
              <a:t> </a:t>
            </a:r>
            <a:r>
              <a:rPr lang="fi-FI" sz="1600" dirty="0" err="1"/>
              <a:t>practices</a:t>
            </a:r>
            <a:r>
              <a:rPr lang="fi-FI" sz="1600" dirty="0"/>
              <a:t> and </a:t>
            </a:r>
            <a:r>
              <a:rPr lang="fi-FI" sz="1600" dirty="0" err="1"/>
              <a:t>operational</a:t>
            </a:r>
            <a:r>
              <a:rPr lang="fi-FI" sz="1600" dirty="0"/>
              <a:t> </a:t>
            </a:r>
            <a:r>
              <a:rPr lang="fi-FI" sz="1600" dirty="0" err="1"/>
              <a:t>structures</a:t>
            </a:r>
            <a:r>
              <a:rPr lang="fi-FI" sz="1600" dirty="0"/>
              <a:t> and </a:t>
            </a:r>
            <a:r>
              <a:rPr lang="fi-FI" sz="1600" dirty="0" err="1"/>
              <a:t>find</a:t>
            </a:r>
            <a:r>
              <a:rPr lang="fi-FI" sz="1600" dirty="0"/>
              <a:t> and </a:t>
            </a:r>
            <a:r>
              <a:rPr lang="fi-FI" sz="1600" dirty="0" err="1"/>
              <a:t>justify</a:t>
            </a:r>
            <a:r>
              <a:rPr lang="fi-FI" sz="1600" dirty="0"/>
              <a:t> </a:t>
            </a:r>
            <a:r>
              <a:rPr lang="fi-FI" sz="1600" dirty="0" err="1"/>
              <a:t>solutions</a:t>
            </a:r>
            <a:r>
              <a:rPr lang="fi-FI" sz="1600" dirty="0"/>
              <a:t>.”</a:t>
            </a:r>
          </a:p>
        </p:txBody>
      </p:sp>
    </p:spTree>
    <p:extLst>
      <p:ext uri="{BB962C8B-B14F-4D97-AF65-F5344CB8AC3E}">
        <p14:creationId xmlns:p14="http://schemas.microsoft.com/office/powerpoint/2010/main" val="750922077"/>
      </p:ext>
    </p:extLst>
  </p:cSld>
  <p:clrMapOvr>
    <a:masterClrMapping/>
  </p:clrMapOvr>
</p:sld>
</file>

<file path=ppt/theme/theme1.xml><?xml version="1.0" encoding="utf-8"?>
<a:theme xmlns:a="http://schemas.openxmlformats.org/drawingml/2006/main" nam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D4F128A5-802B-4506-A47E-E73B51321B06}"/>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FEBEBBA8-D674-4AD6-B3B7-2AE08175C859}"/>
    </a:ext>
  </a:extLst>
</a:theme>
</file>

<file path=ppt/theme/theme3.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8B183A33-E7CD-418F-B9EB-535FCFA4565C}"/>
    </a:ext>
  </a:extLst>
</a:theme>
</file>

<file path=ppt/theme/theme4.xml><?xml version="1.0" encoding="utf-8"?>
<a:theme xmlns:a="http://schemas.openxmlformats.org/drawingml/2006/main" name="NTS Perusd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1DBD3B3D-29CB-41F4-AC43-4DE9E81A7308}"/>
    </a:ext>
  </a:extLst>
</a:theme>
</file>

<file path=ppt/theme/theme5.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4AADD874-FE19-42CB-8AD5-E4CE6822B891}"/>
    </a:ext>
  </a:extLst>
</a:theme>
</file>

<file path=ppt/theme/theme6.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F4329FA5-0A8A-420D-B4FD-0E1553C02ECE}"/>
    </a:ext>
  </a:extLst>
</a:theme>
</file>

<file path=ppt/theme/theme7.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034C1059-885C-4B33-A85D-8B1D09B7594A}"/>
    </a:ext>
  </a:extLst>
</a:theme>
</file>

<file path=ppt/theme/theme8.xml><?xml version="1.0" encoding="utf-8"?>
<a:theme xmlns:a="http://schemas.openxmlformats.org/drawingml/2006/main" name="1_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D4F128A5-802B-4506-A47E-E73B51321B06}"/>
    </a:ext>
  </a:extLst>
</a:theme>
</file>

<file path=ppt/theme/theme9.xml><?xml version="1.0" encoding="utf-8"?>
<a:theme xmlns:a="http://schemas.openxmlformats.org/drawingml/2006/main" name="2_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English_NTS" id="{600C2654-FD43-406D-8ADE-377546CA1F2A}" vid="{D4F128A5-802B-4506-A47E-E73B51321B06}"/>
    </a:ext>
  </a:extLst>
</a:theme>
</file>

<file path=docProps/app.xml><?xml version="1.0" encoding="utf-8"?>
<Properties xmlns="http://schemas.openxmlformats.org/officeDocument/2006/extended-properties" xmlns:vt="http://schemas.openxmlformats.org/officeDocument/2006/docPropsVTypes">
  <Template>Pekkarinen presentation for Catalonians 5.4.2017</Template>
  <TotalTime>7881</TotalTime>
  <Words>2387</Words>
  <Application>Microsoft Office PowerPoint</Application>
  <PresentationFormat>Näytössä katseltava diaesitys (4:3)</PresentationFormat>
  <Paragraphs>106</Paragraphs>
  <Slides>18</Slides>
  <Notes>0</Notes>
  <HiddenSlides>0</HiddenSlides>
  <MMClips>0</MMClips>
  <ScaleCrop>false</ScaleCrop>
  <HeadingPairs>
    <vt:vector size="8" baseType="variant">
      <vt:variant>
        <vt:lpstr>Käytetyt fontit</vt:lpstr>
      </vt:variant>
      <vt:variant>
        <vt:i4>5</vt:i4>
      </vt:variant>
      <vt:variant>
        <vt:lpstr>Teema</vt:lpstr>
      </vt:variant>
      <vt:variant>
        <vt:i4>9</vt:i4>
      </vt:variant>
      <vt:variant>
        <vt:lpstr>Upotetut OLE-palvelimet</vt:lpstr>
      </vt:variant>
      <vt:variant>
        <vt:i4>1</vt:i4>
      </vt:variant>
      <vt:variant>
        <vt:lpstr>Dian otsikot</vt:lpstr>
      </vt:variant>
      <vt:variant>
        <vt:i4>18</vt:i4>
      </vt:variant>
    </vt:vector>
  </HeadingPairs>
  <TitlesOfParts>
    <vt:vector size="33" baseType="lpstr">
      <vt:lpstr>Arial</vt:lpstr>
      <vt:lpstr>BankGothic Md BT</vt:lpstr>
      <vt:lpstr>Calibri</vt:lpstr>
      <vt:lpstr>Calibri Light</vt:lpstr>
      <vt:lpstr>Times New Roman</vt:lpstr>
      <vt:lpstr>NTS</vt:lpstr>
      <vt:lpstr>4_Mukautettu suunnittelumalli</vt:lpstr>
      <vt:lpstr>3_Mukautettu suunnittelumalli</vt:lpstr>
      <vt:lpstr>NTS Perusdia</vt:lpstr>
      <vt:lpstr>2_Mukautettu suunnittelumalli</vt:lpstr>
      <vt:lpstr>1_Mukautettu suunnittelumalli</vt:lpstr>
      <vt:lpstr>Mukautettu suunnittelumalli</vt:lpstr>
      <vt:lpstr>1_NTS</vt:lpstr>
      <vt:lpstr>2_NTS</vt:lpstr>
      <vt:lpstr>Acrobat Document</vt:lpstr>
      <vt:lpstr>PowerPoint-esitys</vt:lpstr>
      <vt:lpstr>On the concept of competence</vt:lpstr>
      <vt:lpstr>What are the elements of competences</vt:lpstr>
      <vt:lpstr>’Competence revolution’</vt:lpstr>
      <vt:lpstr>European youth policy developments</vt:lpstr>
      <vt:lpstr>Youth work and competences</vt:lpstr>
      <vt:lpstr>Youth work and competences</vt:lpstr>
      <vt:lpstr>Research questions</vt:lpstr>
      <vt:lpstr>Finland: two different competence frameworks in formal education</vt:lpstr>
      <vt:lpstr>Georgia</vt:lpstr>
      <vt:lpstr>Germany</vt:lpstr>
      <vt:lpstr>Germany</vt:lpstr>
      <vt:lpstr>Ireland</vt:lpstr>
      <vt:lpstr>Portugal</vt:lpstr>
      <vt:lpstr>Conclusions</vt:lpstr>
      <vt:lpstr>Conclusions</vt:lpstr>
      <vt:lpstr>Problems identified in the study</vt:lpstr>
      <vt:lpstr>Thank you. </vt:lpstr>
    </vt:vector>
  </TitlesOfParts>
  <Company>Allianssi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Finnish Youth Barometer – What are the Young Finns Thinking About?</dc:title>
  <dc:creator>Elina Pekkarinen</dc:creator>
  <cp:lastModifiedBy>Tomi Kiilakoski</cp:lastModifiedBy>
  <cp:revision>62</cp:revision>
  <dcterms:created xsi:type="dcterms:W3CDTF">2017-06-26T08:09:13Z</dcterms:created>
  <dcterms:modified xsi:type="dcterms:W3CDTF">2022-09-21T11:12:13Z</dcterms:modified>
</cp:coreProperties>
</file>